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7" r:id="rId4"/>
    <p:sldId id="278" r:id="rId5"/>
    <p:sldId id="268" r:id="rId6"/>
    <p:sldId id="269" r:id="rId7"/>
    <p:sldId id="287" r:id="rId8"/>
    <p:sldId id="288" r:id="rId9"/>
    <p:sldId id="289" r:id="rId10"/>
    <p:sldId id="279" r:id="rId11"/>
    <p:sldId id="280" r:id="rId12"/>
    <p:sldId id="273" r:id="rId13"/>
    <p:sldId id="281" r:id="rId14"/>
    <p:sldId id="282" r:id="rId15"/>
    <p:sldId id="285" r:id="rId16"/>
    <p:sldId id="286" r:id="rId17"/>
    <p:sldId id="283" r:id="rId18"/>
    <p:sldId id="284" r:id="rId19"/>
    <p:sldId id="29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3895"/>
    <a:srgbClr val="F4D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10"/>
    </inkml:context>
    <inkml:brush xml:id="br0">
      <inkml:brushProperty name="width" value="0.4" units="cm"/>
      <inkml:brushProperty name="height" value="0.8" units="cm"/>
      <inkml:brushProperty name="color" value="#00FFFF"/>
      <inkml:brushProperty name="tip" value="rectangle"/>
      <inkml:brushProperty name="rasterOp" value="maskPen"/>
      <inkml:brushProperty name="fitToCurve" value="1"/>
    </inkml:brush>
  </inkml:definitions>
  <inkml:trace contextRef="#ctx0" brushRef="#br0">0 94 0,'26'0'172,"-1"0"-141,1 0-31,0 0 31,-1 0-31,1 0 16,0 0-16,-1 0 15,1 0 1,0 0 0,-1 0-1,1 0 1,0 0-1,-1 0-15,1 0 16,0 0 0,-1 0-1,1 0 1,0 0 0,-1 0-1,1 0 1,0 0 31,-1 0-16,1 0-15,0 0-16,-1 0 15,1 0 16,0 0-15,-1 0 0,1 0-1,0 0 1,-1 0 0,1 0 15,-1 0-31,1 0 15,0 0 1,-1 0-16,1 0 31,0 0 1,-1 0-17,1 0 16,0 0-15,-1 0 0,1 0-1,0 0 1,-1 0 0,1 0-1,0 0 1,-1 0-1,1 0 1,0 0 15,-1 0-15,1 0 0,0 0-1,-1 0 1,1 0-1,0 0 1,-1 0 0,1 0-1,0 0 17,-1 0-32,1 0 15,0 0 1,-1 0-1,1 0 1,-1 0 31,1 0-16,0 0 0,-1 0 16,1 0-15,0 0-1,-1 0-16,1 0-15,0 0 32,-1 0-32,1 0 31,0 0-31,-1 0 16,1 0-1,0 0 16,-1 0-15,1 0 0,0 0 15,-1 0-15,1 0-16,0 0 31,-1 0-16,1 0-15,0 0 32,25-26-17,-25 26 17,-1 0 14,1 0-30,0 0 0,-1-25-1,1 25 17,0 0-1,-1 0-16,1 0 1,-1 0 0,1 0-1,0 0 1,-1 0 15,27 0-15,-27 0 15,1 0-15,25 0 15,-25 0 16,0 0-32,-1 0 1,1 0 0,0 0 15,-1 0-15,1 0 30,0 0-30,-1 0-16,1 0 16,25 0-1,-25 0 1,0 0 0,-1 0-1,27 0-15,-1 0 16,-25 0-16,-1 0 15,1 0 1,-1 0 0,1 0-16,0 0 31,-1 0-15,1 0-1,0 0 16,-1 0-15,1 0 0,0 0 15,-1 0-15,1 0 15,0 0-16,-1 0 48,1 0-32,0 0-15,-1 0 15,1 0 0,0 0-15,-1 0 0,1 0-1,0 0 1,-1 0-16,1 0 31,0 0-15,-1 0-1,1 0-15,0 0 16,-1 0 0,-25-26-1,26 26 32,0 0 0,-1 0-16,1 0-15,-1 0-1,1 0 17,0 0-17,-1 0 1,1 0 0,0 0-1,-1 0 1,1 0-16,0 0 47,-1 0-16,1 0 31,0 0-62,-1 0 32,1 0-1,0 0-15,-1 0-16,1 0 15,0 0 1,25 0-16,-25 0 31,-1 0 0,1 0 1,0 0 14,-1 0-14,1 0-17,0 0 48,-1 0-48,1 0 1,0 0 0,-1 0-1,1 0 1,0 0-16,-1 0 16,1 0-16,-1 0 15,1 0-15,0 0 16,-1 0-1,1 0 1,0 0-16,-1 0 16,1 0-16,0 0 15,-1 0 17,1 0-17,0 0 1,-1 0-1,1 0 32,0 0-47,-1 0 47,1 0-31,0 0-1,-1 0 1,1 0-16,0 0 16,-1 0 15,1 0-15,0 0-1,-1 0-15,1 0 16,0 0-1,-1 0 1,1 0 0,0 0-1,-1 0-15,1 0 32,-1 0 14,1 0-30,0 0 15,-1 0-15,1 0 0,0 0-1,-1 0 32,1 0-31,0 0-1,-1 0 1,1 0 0,0 0-1,-1 0 16,1 0-15,0 0 0,-1 0 15,1 0-15,0 0-1,-1 0 16,1 0-15,0 0 0,-1 0-1,1 0 1,0 0 0,-1 0-1,1 0 1,0 0-16,-1 26 15,1-26 1,0 0 0,-1 0-1,1 0 1,-1 0 15,1 0-15,0 0-1,-1 0 17,1 0-17,0 0 17,-1 0-17,1 0-15,0 0 16,-1 0-1,1 0 1,0 0-16,-1 0 16,1 0-1,0 0-15,-1 0 32,1 0-17,0 0 16,-1 0-15,1 0 0,0 0-16,-1 0 31,1 0-15,0 0-1,-1 0-15,1 0 16,0 0 15,-1 0-15,1 25-1,0-25 17,-1 0-32,1 0 31,0 26 0,-1-26-15,1 0-1,-1 0 1,1 0-16,25 26 31,-25-26 79</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40"/>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53 106 0,'0'39'140,"33"-39"-124,0 0 0,0 0-1,-1 0 1,1 0-16,0 0 15,0 0 1,-1 0 15,1 0-31,0 0 16,-1 0 15,1 0-15,0 0 15,0 0 0,-1 0-15,34 39 0,-33-39 30,-1 0-46,1 0 16,-33 38-16,33-38 16,-1 39-1,1-39 1,0 0 0,0 0-1,-1 0 16,1 0-15,0 0 0,0 0 15,-1 0-31,1 0 47,0 0-16,-1 0-15,1 0 15,0 0-15,0 0-1,-1 0 1,1 0-1,0 0 1,0 0-16,-1 0 16,1 0-1,0 0 1,-1 0 31,1 0-16,0 0-15,0 0-1,-1 0 1,1 0 15,0 0 0,0 0-15,-1 0 0,1 0 15,0 0 0,-1 0-31,1 0 31,0 0-15,0 0 15,-1 0-15,1 0-16,0 0 16,0 0-1,-1 0 1,1 0-1,0 0-15,-1 0 16,1 0 0,0 0 15,0 0-15,-1 0-16,1 0 15,0 0 1,0 0-1,-1 0 17,1 0-32,0 0 31,-1 0-15,1 0-1,0 0 16,0 0-15,-1 0 0,1 0-1,0 0-15,0 0 32,-1 0-17,1 0 16,32 0-15,-32 0-16,0 0 16,0 0 31,-1 0-47,1 0 31,0 0 0,0 0-15,-1 0-1,1 0 17,0 0-32,-1 0 15,1 0 1,0 0-16,0 0 15,-1 0 17,1 0-1,0 0-15,0 0-1,-1 0 1,1 0-1,0 0 32,-1 0-15,1 0-17,0 0 1,0 0-1,-1 0 1,1 0 15,0 0-15,0 0 15,-1 0-31,1 0 31,0 0-15,-1 0 15,1 0-15,0 0 15,0 0-15,-1 0 15,1 0 0,0 0-31,0 0 16,-1 0-16,1 0 16,0 0-16,-1 0 31,1 0 0,0 0 0,0 0-15,-1 0 0,1 0-1,0 0 1,0 0-1,-1 0 1,1 0 0,0 0-1,-1 0 17,1 0-1,0 0-16,32 38 1,-32-38-16,0 0 16,0 0-16,-1 0 31,1 0-15,0 0 15,-1 0-16,1 0 17,0 0-17,0 0 32,-1 0-16,1 0-15,0 0 0,0 0 15,-1 0 0,1 0-31,32 0 16,-32 0-16,0 0 15,32 0-15,-32 0 16,0 0 0,0 0-16,-1 0 15,34 0-15,-34 0 32,1 0-32,0 0 15,0 0 16,-1 0-15,1 0-16,0 0 31,0 0-31,-1 0 16,1 0 0,32 0-16,-32 0 15,0 0 1,0 0-1,-1 0 1,1 0 0,0 0-1,0 0 1,-1 0-16,1 0 16,0 0-16,-1 0 15,1 0 1,0 0 15,32 0-31,-32 0 16,0 0-1,0 0 1,-1 0 0,1 0 30</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in="-2.14748E9"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41"/>
    </inkml:context>
    <inkml:brush xml:id="br0">
      <inkml:brushProperty name="width" value="0.10583" units="cm"/>
      <inkml:brushProperty name="height" value="0.21024" units="cm"/>
      <inkml:brushProperty name="color" value="#00FF00"/>
      <inkml:brushProperty name="tip" value="rectangle"/>
      <inkml:brushProperty name="rasterOp" value="maskPen"/>
      <inkml:brushProperty name="fitToCurve" value="1"/>
    </inkml:brush>
  </inkml:definitions>
  <inkml:trace contextRef="#ctx0" brushRef="#br0">54 203 0,'0'-18'140,"40"18"-124,-1 0 0,1 0-1,0 0 1,0 0-16,0 0 15,0 0 1,0 0 15,0 0-31,0 0 16,0 0 15,0 0-15,0 0 15,0 0 0,-1 0-15,41-18 0,-40 18 30,0 0-46,0 0 16,-40-18-16,40 18 16,0-18-1,0 18 1,0 0 0,0 0-1,0 0 16,0 0-15,-1 0 0,1 0 15,0 0-31,0 0 47,0 0-16,0 0-15,0 0 15,0 0-15,0 0-1,0 0 1,0 0-1,0 0 1,0 0-16,-1 0 16,1 0-1,0 0 1,0 0 31,0 0-16,0 0-15,0 0-1,0 0 1,0 0 15,0 0 0,0 0-15,0 0 0,0 0 15,-1 0 0,1 0-31,0 0 31,0 0-15,0 0 15,0 0-15,0 0-16,0 0 16,0 0-1,0 0 1,0 0-1,0 0-15,0 0 16,-1 0 0,1 0 15,0 0-15,0 0-16,0 0 15,0 0 1,0 0-1,0 0 17,0 0-32,0 0 31,0 0-15,0 0-1,0 0 16,0 0-15,-1 0 0,1 0-1,0 0-15,0 0 32,0 0-17,0 0 16,40 0-15,-40 0-16,0 0 16,0 0 31,0 0-47,0 0 31,-1 0 0,1 0-15,0 0-1,0 0 17,0 0-32,0 0 15,0 0 1,0 0-16,0 0 15,0 0 17,0 0-1,0 0-15,0 0-1,-1 0 1,1 0-1,0 0 32,0 0-15,0 0-17,0 0 1,0 0-1,0 0 1,0 0 15,0 0-15,0 0 15,0 0-31,0 0 31,-1 0-15,1 0 15,0 0-15,0 0 15,0 0-15,0 0 15,0 0 0,0 0-31,0 0 16,0 0-16,0 0 16,0 0-16,0 0 31,-1 0 0,1 0 0,0 0-15,0 0 0,0 0-1,0 0 1,0 0-1,0 0 1,0 0 0,0 0-1,0 0 17,0 0-1,0 0-16,39-18 1,-39 18-16,0 0 16,0 0-16,0 0 31,0 0-15,0 0 15,0 0-16,0 0 17,0 0-17,0 0 32,0 0-16,-1 0-15,1 0 0,0 0 15,0 0 0,0 0-31,40 0 16,-40 0-16,0 0 15,40 0-15,-40 0 16,0 0 0,-1 0-16,1 0 15,40 0-15,-40 0 32,0 0-32,0 0 15,0 0 16,0 0-15,0 0-16,0 0 31,0 0-31,0 0 16,-1 0 0,41 0-16,-40 0 15,0 0 1,0 0-1,0 0 1,0 0 0,0 0-1,0 0 1,0 0-16,0 0 16,0 0-16,0 0 15,-1 0 1,1 0 15,40 0-31,-40 0 16,0 0-1,0 0 1,0 0 0,0 0 30</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46"/>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5 0,'25'0'125,"1"0"-109,0 0-16,-1 0 16,27 0-1,-1 0-15,-26 0 16,27 0-16,-27 0 15,1 0 32,0 0-31,-1 0 0,27 26-1,-27-26 32,1 0-16,0 0 1,-1 0-17,27 0 1,-27 0 15,1 0-15,0 0 15,-1 0 0,1 0-15,0 0-1,-1 0 1,1 0 15,0 0 16,-1 0-31,1 0-1,0 0 1,-1 0 0,1 0-1,0 0 17,-1 0-32,1 0 15,-1 0 1,1 0 15,0 0-15,-1 0 15,1 0-15,0 0-1,-1 0 1,1 0-1,0 0 32,-1 0-15,1 0 77,0 0-93,-1 0-1,1 0 1,-26 25-1,26-25 32,-1 0-31,1 0 0,0 0-16,-1 0 15,1 0 1,0 0-1,-1 0 1,1 0 0,0 0-1,-1 0-15,1 0 16,0 0 31,-1 26-32,1-26 32,0 0-31,-1 0 0,1 0-1,-1 0 32,1 0-31,0 0-1,-1 0 1,1 0 0,0 0-1,-1 0 16,1 0-15,0 0 0,-1 0 15,1 0-15,0 0 15,-1 0 0,1 0-31,0 0 16,-1 0-1,1 0 1,0 0 0,-1 0-1,1 0 1,0 0-16,-1 0 15,1 0-15,0 0 32,-1 0-17,1 0 1,0 0 15,-1 0-15,1 0 15,0 0-15,-1 0 15,1 0 0,0 0-15,-1 0-1,1 0 1,-1 0 0,1 0-1,25 0 1,-25 0 0,0 0-1,-1 0 32,1 0-31,0 0 15,-1-26-31,1 26 31,0 0-15,-1-25-1,1 25 32,0 0-31,-1 0 0,27-26-1,-27 26 16,1 0 1,0 0-1,-1 0-15,1 0 15,0 0 31,-1 0-30,1 0-17,0 0 32,-1 0 156,1 0-172,0 0 32,-1 0-32</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52"/>
    </inkml:context>
    <inkml:brush xml:id="br0">
      <inkml:brushProperty name="width" value="0.10583" units="cm"/>
      <inkml:brushProperty name="height" value="0.21167" units="cm"/>
      <inkml:brushProperty name="color" value="#FF00FF"/>
      <inkml:brushProperty name="tip" value="rectangle"/>
      <inkml:brushProperty name="rasterOp" value="maskPen"/>
      <inkml:brushProperty name="fitToCurve" value="1"/>
    </inkml:brush>
  </inkml:definitions>
  <inkml:trace contextRef="#ctx0" brushRef="#br0">36 53 0,'27'-27'219,"0"27"-156,0 0-48,1 0 16,26 0-31,-26 0 63,-1 27-63,0-27 16,1 28-16,-1-28 15,0 0 32,1 0 78,-1 0-109,0 0-1,1 0 1,-1 0 0,0 0-1,0 0 1,1 0-16,-1 0 15,0 0 1,1 0 0,-1 0 31,0 0-32,1 0 16,-1 0-15,0 0 15,1 0-31,-1 0 32,0 0-32,1 0 15,-1 0 1,0 0-1,0 0 1,1 0 15,-1 0-15,0 0 0,1 0-1,-1 0 1,0 0-1,1 0 17,-1 0-17,0 0 1,1 0 0,-1 0 15,0 0 0,0 0 16,1 0-47,-1 0 16,0 0 15,1 0-16,-1 0 17,0 0-17,1 0-15,-1 0 16,0 0 0,1 0 30,-1 0-14,0 0-17,1 0 17,-1 0-17,0 0 1,0 0-16,1 0 31,-1 0 16,0 0-16,1 0-15,-1 0-1,0 0 17,1 0-1,-1 0-15,0 0-1,1 0 1,-1 0-1,0 0 1,1 0 0,-1 0-1,0 0-15,0 0 16,1 0-16,-1 0 78,0 0-62,1 0-1,-1 0 1,0 0 0,1 0-1,-1 0 16,0 0 1,1 0-1,-1 0 0,0 0 0,1 0 1,-1 0 15,0 0-1,0 0 64,1 0-48,-1 0-30,0 0-17,1 27 1,-28 0 218,0 1-156,0-1-46,-28-27-17,1 0 16,0 0 16,-1 0-31,1 0 0,0 0-1,0 0-15,-1 0 16,1 0 15,0 0-31,-1 0 16,1 0 15,0 0-15,-1 0-1,1 0 32,0 0-16,-1 0 63,1 0-78,0 0-1,-1-27 1,-26 27 0,27 0-16,-1 0 15,1-28 16,0 28-15,-1 0 0,1 0-1,0 0 1,-1 0 31,1 0-32,0 0 1,-1 0 0,1 0-1,0 0-15,-1 0 32,1 0-17,0 0 16,0 0-15,-1 0-16,1 0 31,0 0 1,-1 0-17,1 0 16,0 0 1,-1 0-17,1 0 17,0 0-1,-1 0-16,1 0 1,0 0 0,-1 0-1,1 0 1,0 0 0,0 0-1,-1 0-15,1 0 31,0 0-15,-1 0 15,1 0-15,0 0 0,-1 0-1,1 0-15,0 0 16,-1 0 15,1 0 0,0 0-15,0 0-16,-1 0 16,1 0 30,0 0-30,-1 0 0,1 0-1,0 0 1,-1 0-16,1 0 47,0 0-32,-1 0 1,1 0 0,0 0-1,-1 0 1,1 0 15,0 0 0,0 0-15,-1 0 0,1 0 15,0 0-15,-1 0 15,1 0-16,0 0-15,-1-27 16,1 27 15,0 0-15,-1 0 31,1 0-47,0 0 15,-1 0 17,1 0-1,-27 0 47,26 27 188,28 1-188,0-1-16,0 0 298,28 1-298,-1-28 79,27 27-126,-26-27 17,-1 0-17,0 0 48,1 0-16,-1 0 0,0 0-32,1 0 16,-1 0-15,0 0 0,1 0 31,-1 0-32,0 0 1,1 0-1,-1 0 1,0 0 0,0 0 31,1 0-32,-1 0 1,0 0-1,1 0-15,-1 0 16,0 0 15,1 0 1,-1 0-17,0 0 1,1 0-16,-1 0 15,0 0 17,1 0 15,-1 0-32,0 0 1,0 0-1,1 0 48,-1 0-47,0 0 15,1 0 0,-1 0-15,0 0-1,1 0 17,-1 0-17,0 0 1,1 0-1,-1 0 17,0 0-17,0 0 17,1 27-17,-1-27-15,0 0 31,1 0 1,-1 0-1,0 0 16,1 0-47,-1 0 15,0 0 1,1 0 0,-1 0-1,0 28 17,1-28 14,-1 0-30,0 0 0,0 0-1,1 0 17,-1 0-17,0 0 16,1 0 1,-1 0-17,0 0 1,1 0 0,-1 0 15,0 0 0,1 0 0,-1 0 1,0 0-17,1 0 16,-1 27-31,0-27 94,0 0-78,1 0-1,-1 27 1,0-27 15,1 0-15,-1 0 0,0 0-1,1 0 1,-1 0 31,0 0 62,1 0-93,-1 0 15,0 0-15,1 0-1,-1 0 32,0 0 0,0 0-31,1 0 46,-1 0 1</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53"/>
    </inkml:context>
    <inkml:brush xml:id="br0">
      <inkml:brushProperty name="width" value="0.10583" units="cm"/>
      <inkml:brushProperty name="height" value="0.21167" units="cm"/>
      <inkml:brushProperty name="color" value="#FF00FF"/>
      <inkml:brushProperty name="tip" value="rectangle"/>
      <inkml:brushProperty name="rasterOp" value="maskPen"/>
      <inkml:brushProperty name="fitToCurve" value="1"/>
    </inkml:brush>
  </inkml:definitions>
  <inkml:trace contextRef="#ctx0" brushRef="#br0">0 84 0,'27'0'94,"0"0"-79,1 0-15,-1 0 32,0 0-17,1 0-15,-1 0 16,0 0-16,1 0 15,-1 0 17,0 0-17,28 0-15,-28 0 16,1 0 0,-1 0 15,0 0-16,0 0 1,1 0 0,-1 0-1,0 0 1,1 0 0,-1 0-1,0 0 1,1 0-16,-1 0 15,0 0 1,1 0 15,-1 0 1,0 0-32,1 0 15,-1 0 1,0-28-1,0 28 48,1 0-63,-1 0 16,0 0-1,1 0 1,-1 0 15,0 0-15,1 0-16,-1 0 15,0 0 1,1 0 15,-1 0 0,0 0-15,0 0 0,1 0-1,-1 0-15,0 0 16,1 0 0,-1 0-1,0 0 1,1 0 15,-1 0-15,0 0-1,1 0 32,-1 0-31,0 0-1,1 0 1,-1 0 0,0 0-1,0 0 17,1 0-17,-1 0 1,0 0 15,1 0-31,-1 0 47,0 0-31,1 0-1,-1 0 16,0 0-15,1 0-16,-1 0 31,0 0-31,1 0 16,-1 0 0,0 0 15,0 0-16,1 0 17,-1 0-17,0 0-15,1 0 16,-1 0 0,0 0-1,1 0 63,-1 0-46,0 0-1,1 0 0,-1 0-15,0 0-16,1 0 47,-1 0-32,0 0 16,0 0-15,1 0 0,-1 0-16,0 0 31,1 0 0,-1 0-15,0 0 15,1 0-15,-1 0-1,0 0 1,1 0 0,-1 0-1,0 0 16,28 0-15,-28 0 15,0 0 1,1 0 93,-1 0-110,28 0 16,-1 28-15,-26-28 15,-1 0 47,0 0-31,1 0-15,-1 0-17,0 0 48,1 0-16,-1 0-1,0 0-14,0 0 15,1 0-1,-1 0-30,-27 27-16,27-27 63,1 0-32,-1 0 0,0 0 78,-27 27 157,-27 1-219,0-28 0,-1 0-32,1 0 17,0 0-17,-1 0 17,1 0-1,0 0 0,0 0 0,-1 0-15,1 0 0,0 0-1,-1 0 1,1 0 15,0 0 16,-1 0-31,1 0-1,0 0 1,-1 0-1,1 0-15,0 0 47,-1 0-31,1 0 0,0 0-16,0 0 15,-1 0 1,1 0-1,0 0 1,-1 0 0,1 0-1,0 0 1,-1 0-16,1 0 16,0 0-1,-1 0 1,1 0-16,0 0 15,-1 0 1,1 0-16,0 0 16,0 0-1,-1 0 17,1 0-1,0 0 0,-1 0-15,1 0-16,0 0 15,-1 0 1,1 0 0,0 0 15,-1 0-16,1 27 1,0-27 0,-1 0-1,1 0 1,0 0 31,0 0-32,-1 0 1,1 0 15,0 0-15,-1 0 15,1 0 16,0 0-47,-1 0 16,1 0-1,0 0 1,-1 0 0,1 0 46,-28 0-46,28 0-1,0 0 1,0 0 0,-1 0-1,1 0 48,0 0-32,-1 0-15,1 0-1,0 0 1,-1 0-1,1 0 1,0 0-16,-1 0 16,1 0-16,0 0 15,-1 0 17,1 0-17,0 0 16,0 0-15,-1 0 0,1 0-1,0 0 1,-1 0 15,1 0-31,0-27 16,-1 27 31,1 0-32,0 0 1,-1 0 0,1-28 15,0 28-16,0 0 17,-1-27-32,1 27 62,0 0-46,-1 0 15,1 0-15,0 0-1,-1 0 17,1 0-17,0 0 1,-1 0-1,1 0 17,0 0-17,-1 0 32,1 0-47,0 0 16,0 0-1,-1-27-15,1 27 32,0 0 30,-1 0 1,1 0-48,0 0 17,-1 0-1,1 0-31,0 0 47,-1 0-32,1 0 63,0 0 141,-1 0-203,28 27 156,0 0-47,0 1 93,0-1-124,0 0 172,0 1-266,28-1 31,-1-27-15,0 0-1,1 0 1,-1 0 15,0 0 0,1 0 1,26 0-17,-26 0 17,-1 0-1,0 0 47,1 0-78,-1 0 16,0 0-1,0 0 1,1-27-1,-1 27 32,0 0-47,1 0 16,-1 0 0,0 0-1,1 0 1,-28-28-1,27 28 17,0 0-17,1 0 1,-1 0 0,0 0-1,1 0 1,-1 0 31,0 0-16,0 0-15,28 0-1,-28 0 1,1 0 46,-1 0-15,0 0-16,1 0 1,-1 0-17,0 0 1,1 0 46,-1 0-46,0 0 0,0 0-1,1 0 1,-1 0 0,0 0 15,1 0-16,-1 0-15,0 0 32,1 0-17,-1 0 17,0 0 14,1 0-30,-1 0-16,0 0 16,1 0-1,-1 0 17,0 0-17,0 0 1,1 0 15,-1 0-15,0 0-1,1 0 32,-1 0-31,0 0-1,1 0 1,-1 0 0,0 0 15,1 0 16,-1 0-16,0 0 0,1 0-15,-1 0 0,0 0-1,-27-27 1,27 27-16,1 0 15,-1 0-15,0 0 47,1 0-31,-1 0 0,0 0 30,1 0-30,-1 0 15,0 0-15,1 0 0,-1 0 30,0 27-30,1-27 0,-1 0-1,0 0-15,0 0 16,1 0 15,-1 0-15,0 0-1,1 28 1,-1-28 0,0 0-16,1 0 15,-1 0 1,0 0 0,28 0-16,-28 27 15,1-27 1,-1 0 46,0 0-30,28 27 14,-28-27 33,0 0-64,1 0 16,-1 0-15,0 0 0,1 0-1,26 0 1,-26 0 15,-1 0 0,0 0 1,1 0 15,-1 0-16,0 0 16,0 0-16,-27 28 0,28-28 16,-1 0 0,0 0-16,1 0 110,-1 0 31,0 0-63,-27-28 79,0 1-95,0 0 235,-27 27-296,0 0-17,-1 0 17,1 0-17,0 0 1,-1 0 15,1 0-31,0 0 16,0 0-1,-1 0 1,1 0-16,0 0 62,-1 0-46,1 0 0,0 27-16,-1-27 47,1 0-32,0 0 32,-1 0-31,1 0-1,0 0 17,-1 0-32,1 0 46,0 0-30,0 0-16,-1 0 16,-26 0-1,26 0 1,1 0 15,0 0 0,-1 0 1,1 0-17,0 0-15,-1 0 16,1 0 15,0 0-15,-1 0 31,1 0-32,0 0 1,0 0 0,-1 0 30,1 0-30,0 0 0,-1 0-1,1 0 1,0 0 78,-1 0-63,-26 27-15,26-27 15,1 0-16,0 0 1,-1 0 47,1 0-32,0 0-16,0 0 32,-1 0-47,1 0 16,0 0 0,-1 0-1,1 0 1,0 0-1,-1 0 1,1 0 15,0 0 1,-1 0-17,1 0 1,0 0-1,-1 0 17,1 0-17,0 0 32,0 0-16,-1 0-15,1 0 0,0 0-16,-1 0 15,1 0 17,0 0-32,-1 0 31,1 0-16,0 0 1,-1 0 0,1 0 15,0 0-15,-1 0-1,1 0 16,0 0 1,0 0-17,-1 0 1,1 0-16,0 0 16,-1 0-1,1 0 32,0 0-16,-1 0-15,1 0 15,0 0-15,-1 0-1,1 0 1,0-27 15,0 27 1,-1 0-17,1 0-15,0 0 16,-1 0-1,1 0 32,0 0-15,-1 0-17,1-27 16,0 27 48,-1 0-33,1 0-14,0 0-17,-1 0 1,1 0 0,0 0 15,27-28 16,-27 28 0,-1 0-16,1 0 0,0 0 0,-1 0 16</inkml:trace>
</inkml:ink>
</file>

<file path=ppt/ink/ink1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60"/>
    </inkml:context>
    <inkml:brush xml:id="br0">
      <inkml:brushProperty name="width" value="0.4" units="cm"/>
      <inkml:brushProperty name="height" value="0.8" units="cm"/>
      <inkml:brushProperty name="color" value="#FF00FF"/>
      <inkml:brushProperty name="tip" value="rectangle"/>
      <inkml:brushProperty name="rasterOp" value="maskPen"/>
      <inkml:brushProperty name="fitToCurve" value="1"/>
    </inkml:brush>
  </inkml:definitions>
  <inkml:trace contextRef="#ctx0" brushRef="#br0">0 111 0,'27'0'156,"28"0"-141,-28 0 1,1 0 15,-1 0-15,0 0 0,0 0-16,1 0 15,-1 0 1,0 0 15,1 0-15,-1 0-1,0 0 17,1 0-32,-1 0 15,0 0 1,1 0-1,-1 0 1,0 0 0,1 0-16,-1 0 15,0 27-15,0-27 16,1 0 15,-1 0-15,0 0-1,1 0 1,-1 0-16,0 0 31,1 0-15,-1 0 0,0 0-16,1 0 15,-1 0-15,0 0 16,1 0-1,-1 0 1,0 0 0,0 0-1,1 0 1,-1 0 0,0 0-1,1 0 16,-1 0-15,0 0 0,1 0-1,-1 0 17,0 0-1,1 0-16,26 0-15,1 0 47,-28 0-47,0 0 47,1 0-47,-1 0 31,0 0-15,1 0 0,-1 0-1,0 0 32,1 0-31,-1 0-1,0 0 1,1 0-16,-1 0 16,0 0 15,0 0-15,1 0-16,-1 0 15,0 0 1,1 0-1,-1 0 17,0 0-1,1 0 0,-1 0-15,0 0 15,1 0-15,-1 0 15,0 0-15,1 0-1,-1 0-15,27 0 16,-26 0 31,-1 0-32,0 0 17,1-27-1,-1 27-16,0 0-15,1 0 32,-1 0-17,0 0 1,1 0 0,-1 0-16,0 0 15,1 0 16,-1 0-31,0 0 32,0 0-17,1 0 1,-1 0-16,0 0 31,1 0-15,-1 0-1,0 0 1,1 0-16,-1 0 31,0 0-31,1 0 32,-1 0-32,0 0 15,1 0 1,-1 0-1,0 0-15,0 0 16,1 0-16,-1 0 16,0 0-16,1 0 15,-1 0 1,0 0-16,1 0 16,-1 0-1,0 0 1,1 0 15,26 0-15,-26 0-16,-1 0 15,0 0 1,0 0 0,1 0-16,-1 0 15,0 0-15,1 0 16,-1 0-1,0 0 17,1 0-17,-1 0 1,0 0 0,1 0-16,-1 0 15,0 0 1,1 0-1,-1 0-15,0 0 16,0 0 0,1 0-1,-1 0-15,-27-27 16,55 27 0,-28 0-16,0 0 15,1 0 1,-1 0-1,0 0 1,1-28 15,-1 28-15,0 0 0,0 0-1,1 0 1,-1 0-1,28 0 17,-28-27-32,0 27 62,1 0-46,-1-27-1,0 27 79,1 0-63,-1 0 32,0 0-1,1 0-46</inkml:trace>
</inkml:ink>
</file>

<file path=ppt/ink/ink1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61"/>
    </inkml:context>
    <inkml:brush xml:id="br0">
      <inkml:brushProperty name="width" value="0.4" units="cm"/>
      <inkml:brushProperty name="height" value="0.8" units="cm"/>
      <inkml:brushProperty name="color" value="#FFFF00"/>
      <inkml:brushProperty name="tip" value="rectangle"/>
      <inkml:brushProperty name="rasterOp" value="maskPen"/>
      <inkml:brushProperty name="fitToCurve" value="1"/>
    </inkml:brush>
  </inkml:definitions>
  <inkml:trace contextRef="#ctx0" brushRef="#br0">0 51 0,'27'-27'140,"0"27"-124,1 0 0,-1 0-1,0 0 17,1 0-17,-1 0-15,28 0 16,-1 0-16,-26 0 15,-1 0 1,0 0-16,0 0 0,1 0 16,-1 0-1,0 0 1,1 0-16,-1 0 16,28 0-1,-28 0-15,0 0 16,28 0-16,-28 0 15,1 0 1,-1 0-16,0 0 16,0 0-16,1 0 15,-1 0 17,0 0-17,1 0 1,-1 0-1,28 0 1,-28 0-16,0 0 16,1 0-1,-1 0-15,28 0 16,-28 0-16,0 0 16,0 0-1,1 0 1,-1 0-16,0 0 31,1 0 0,-1 0-15,0 0-16,1 0 16,-1 0-16,0 0 15,1 0 1,-1 0-1,28 0-15,-28 0 16,0 0-16,0 0 16,1 0-1,-1 0 1,0 0-16,1 0 16,-1 0-1,0 0 1,28 0-1,-28 0-15,28 0 16,-28 0-16,1 0 16,-1 0-16,0 0 15,0 0-15,1 0 32,-1 0-17,0 0 1,1 0-1,-1 0 1,0 0 0,1 0-16,-1 0 15,0 0-15,1 0 16,-1 0 15,0 0-15,28 0-1,-28 0 1,0 0 0,1 0-1,26 0 1,-26 0-16,-1 0 16,0 0-16,1 0 15,-1 0 1,0 0-16,1 0 15,-1 0-15,0 0 16,0 0 0,1 0 15,-1 0-15,0 0 30,1 0-30,-1 0 0,0 0 15</inkml:trace>
</inkml:ink>
</file>

<file path=ppt/ink/ink1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62"/>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0 135 0,'27'-27'62,"0"27"-15,1 0-15,-1 0-17,0 0 1,1 0-1,-1 0-15,0 0 16,1 0 0,-1 0-1,0 0-15,1 0 16,-1 0 0,0 0-1,0 0 1,1 0-1,-1 0 1,28 0-16,-28 0 16,0 0-1,28 0 1,-28 0-16,1 0 16,-1 0-16,0 0 15,0 0 1,1 0-16,-1 0 15,0 0 1,1 0-16,-1 0 31,0 0-15,1 0-16,26 0 16,-26 0 30,-1 0-46,0 0 0,1 0 32,-1 0-17,27 0-15,-26 0 16,-1 0-16,0 0 31,1 0-15,-1 0-16,0 0 15,1 0 1,-1 0-16,0 0 16,28 0-1,-28 0-15,1 0 16,-1 0-16,0 0 16,0 0-16,1 0 15,-1 0-15,0 0 16,1 0-16,-1 0 15,0 0 1,1 0 0,-1 0-1,0 0 1,1 0-16,-1 0 16,0 0-1,28 0 16,-28 0-15,0 0-16,1 0 16,-1 0-16,28 0 31,-28 0-15,0 0-1,1 0-15,-1 0 16,0 0 15,1 0-15,-1 0-1,0 0 1,1 0 0,-1 0-1,0 0 16,0 0-31,1 0 16,-1 0-16,0 0 16,1 0-16,-1 0 47,0 0-32,1 0 1,-1 0-1,0 0-15,1 0 16,-1 0 0,0 0-1,1 0 1,26 0 15,-27 0-15,1 0-1,-1 0 1,0 0 0,1 0 15,-1 0-15,0 0 15,1 0 31,-1 0-62,0 0 16,1 0-16,-1 0 16,0 0 109,0 0-47,1 0-47,-1 0 16,0 0 187,1 27-218,-28 0 15,0 1-15,0-1 31,0 0 15,0 28 1,-55-28 30,28-27 1,-1 0-63,1 0-15,0 0 15,0 0-15,-1 0 31,1 0-47,0 0 47,-1 0-47,1 0 15,-28 0-15,1 0 16,26 0-1,1 0-15,-27-27 16,26 27 15,1 0 32,0 0-48,-1 0 1,1 0-16,0 0 16,-28 0-16,28 0 31,-1 0-31,1 0 16,0 0-1,-1 0 1,1 0 15,0 0-15,0 0-1,-1 0-15,1 0 16,0 0-16,-1 0 16,1 0-1,0 0 1,-1 0-16,1 0 15,0 0-15,-1 0 16,1 0-16,-28 0 16,28 0-1,0 0-15,-28 0 16,28 0 0,0 0-16,-1 0 15,1 0-15,0 0 16,-1 0-16,1 0 31,0 0-15,-1 0-16,1 0 15,0 0-15,-1 0 16,1 0 0,-27 0-16,26 0 15,1 0-15,0 0 16,-1 0-16,1 0 15,0 0 17,-1 0-17,1 0 1,0 0 0,-1 0-1,-26 0 1,-1 0-1,28 0-15,0 0 0,-1 0 16,1 0 0,0 0-1,-1 0 1,1 0 0,0 0-1,-1 0 1,1 0-1,0-27-15,-1 27 16,1 0-16,0 0 16,-1 0-1,1 0 17,0 0-17,0 0-15,-1 0 31,1 0-15,0 0-16,-1 0 31,1 0-31,0 0 16,-1 0 0,1 0-1,0 0 1,-1 0 31,1 0-47,0 0 15,0 0 1,-1 0 0,1 0 30,0 0 1,-1 0-31,1 0 15,0 0-15,-1 0 15,1 0 203,0 0-218,-1 0 0,1 0-1</inkml:trace>
</inkml:ink>
</file>

<file path=ppt/ink/ink1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68"/>
    </inkml:context>
    <inkml:brush xml:id="br0">
      <inkml:brushProperty name="width" value="0.10583" units="cm"/>
      <inkml:brushProperty name="height" value="0.21167" units="cm"/>
      <inkml:brushProperty name="color" value="#FFFF00"/>
      <inkml:brushProperty name="tip" value="rectangle"/>
      <inkml:brushProperty name="rasterOp" value="maskPen"/>
      <inkml:brushProperty name="fitToCurve" value="1"/>
    </inkml:brush>
  </inkml:definitions>
  <inkml:trace contextRef="#ctx0" brushRef="#br0">1 0 0,'55'0'172,"0"27"-172,-1-27 16,1 27-16,-28-27 16,1 0-16,26 0 15,-26 0-15,-1 0 31,0 0-15,0 0-16,1 0 16,-1 0-16,0 0 15,1 0 1,-1 0-16,0 0 16,1 0-16,-1 0 15,0 0 1,1 0-16,-1 0 15,0 0 17,1 0-32,-1 0 15,0 0 17,0 0-32,1 0 15,-1 0 1,0 0-16,1 0 15,-1 0-15,0 0 16,1 0-16,-1 0 16,0 0-1,1 0 1,-1 0 0,0 0-1,1 0-15,26 0 16,-27 0-16,1 0 15,-1 0 1,0 0-16,28 0 16,-28 0-16,1 0 15,-1 0 1,0 0 0,1 0-1,-1 0 1,0 0-16,1 0 15,-1 0 17,0 0-17,0 0-15,1 0 16,-1 0 0,0 0-1,1 0 16,-1 0 1,0 0-17,1 0 1,-1 0 0,0 0-1,1 0 266,-1 0-249,0 0 327</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23"/>
    </inkml:context>
    <inkml:brush xml:id="br0">
      <inkml:brushProperty name="width" value="0.07938" units="cm"/>
      <inkml:brushProperty name="height" value="0.15875" units="cm"/>
      <inkml:brushProperty name="color" value="#00FFFF"/>
      <inkml:brushProperty name="tip" value="rectangle"/>
      <inkml:brushProperty name="rasterOp" value="maskPen"/>
      <inkml:brushProperty name="fitToCurve" value="1"/>
    </inkml:brush>
  </inkml:definitions>
  <inkml:trace contextRef="#ctx0" brushRef="#br0">0 94 0,'25'0'141,"1"0"-125,0 0-16,25 0 15,-25-26 1,-1 26 0,1 0-1,0 0-15,-1 0 31,1 0-15,0 0 0,-1 0-16,1 0 15,0 0 1,-1 0 0,1 0-16,0 0 15,-1 0 1,1 0-16,-1 0 15,1 0 17,0 0-17,-1 0-15,1 0 16,25 0 0,-25 0-1,0 0 1,-1 0-16,1 0 15,0 0-15,-1 0 32,1 0-1,0 0-31,-1-26 31,1 26-31,0 0 16,-1 0-1,1 0 1,0 0 15,-1 0-15,1 0 0,0 0-1,-1 0-15,-25-25 16,26 25 15,0 0-15,-1 0-1,1 0-15,0 0 16,-1 0 0,1 0-1,-1 0 16,1 0-15,0 0 0,-1 0 15,1 0-31,0 0 31,-1 0-15,1 0-1,0 0 1,-1 0 0,1 0-1,0 0 1,-1 0 0,1 0-1,0 0 1,-1 0-1,1 0 17,0 0-1,-1 0-15,1 0-1,0 0 1,-1 0 15,1 0-15,0 0-1,-1 0 1,1 0 0,0 0-1,-1 0-15,1 0 31,0 0-15,-1 0 0,1 0-1,-1 0 1,1 0 0,0 0 15,-1 0 0,1 0-15,0 0-1,-1 0 1,1 0 31,0 0-32,-1 0 1,1 0 0,0 0-16,-1 0 15,1 0 17,0 0-32,-1 0 31,1 0-16,0 0 1,-1 0-16,27 0 31,-27 0-15,1 0-16,0 0 16,-1 0 15,1 0-31,0 0 31,-1 0-15,1 0-16,0 0 31,-1 0-15,1 0 15,0 0-16,-1 0-15,26 0 16,1 0-16,-27 0 16,1 0 15,0 0-15,-1 0-16,1 0 15,0 0-15,-1 0 16,1 0-1,0 0 1,-1 0 0,1 0-1,0 0-15,-1 0 32,1 0-1,25 0 0,-25 0-15,0 0-1,-1 0 17,1 0-17,0 0 16,-1 0-15,1 0 0,0 0-16,-1 0 15,1 0 1,0 0 0,-1 0-16,1 0 15,-1 0 1,1 0-16,0 0 31,-1 0-31,1 0 31,0 0-15,-1 0 31,1 0 0,0 0 0,-1 0-16,1 0-16,0 0 1,-1 0 172,1 0 140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26"/>
    </inkml:context>
    <inkml:brush xml:id="br0">
      <inkml:brushProperty name="width" value="0.07938" units="cm"/>
      <inkml:brushProperty name="height" value="0.15875" units="cm"/>
      <inkml:brushProperty name="color" value="#00FFFF"/>
      <inkml:brushProperty name="tip" value="rectangle"/>
      <inkml:brushProperty name="rasterOp" value="maskPen"/>
      <inkml:brushProperty name="fitToCurve" value="1"/>
    </inkml:brush>
  </inkml:definitions>
  <inkml:trace contextRef="#ctx0" brushRef="#br0">26 132 0,'-26'26'15,"52"-26"79,25 0-78,-25 0-1,-1 0-15,1 0 16,0 0-1,-1 0 1,27-26-16,-27 26 16,1 0-1,25-25 1,1 25 15,-27 0-15,1 0-1,25-26 1,-25 26 15,-1-26-15,1 26 0,0 0 15,-1 0-31,1-25 15,0 25 17,-1 0-17,1 0 1,0 0 0,-1 0-1,1 0 1,0 0-1,-1 0 1,1 0 15,0 0-15,-1 0 0,1 0-1,0 0 1,-1 0-1,1 0 17,0 0-17,-1 0 1,1 0 0,0 0-1,-1 0-15,1 0 31,0 0-31,-1 0 16,1 0 0,0 0-1,-1 0 1,1 0 15,-1 0-31,1 0 16,0 0-1,-1 0 1,1 0 0,0 0 15,-1 0-15,1 0-1,0 0 1,-1 0-1,1 0 1,0 0 0,-1 0-16,1 0 15,0 0-15,-1 0 16,1 0 0,0 0 15,-1 0-31,1 0 15,0 0-15,-1 0 16,1 25 0,0 1-16,-1-26 15,1 0 1,0 0 0,-1 0-1,1 0 16,0 0-15,-1 0-16,1 26 16,-1-26-1,1 0 17,0 0-1,-1 0-16,1 25-15,0-25 16,-1 0 0,1 0-1,0 0 1,-1 0-16,1 0 31,0 0-15,-1 0 15,1 0-15,0 0 15,-1 0-15,1 0-1,0 0 1,-1 0-1,1 0 1,0 0 0,-1 0-1,1 0 17,0 0-17,-1 0 16,1 0 1,0 0-1,-1 0-15,1 0-16,0 0 15,-1 0 1,1 0 15,0 0-31,-1 0 16,1 0-1,-1 26-15,1-26 16,0 0 0,-1 0-1,1 0-15,0 0 16,-1 0-1,1 0 1,0 0-16,-1 0 31,1 0-15,0 0 0,-1 0 15,1 0-16,0 26-15,-1-26 32,1 25-32,0-25 31,-1 0-15,1 0-1,0 0 16,-1 0-31,1 0 16,0 0 0,-1 0-1,1 0 17,0 0-1,-1 0 16,1 0-32,0 0 1,-1 0 0,1 0-1,-1 0 95,1 0-79,0 0 0,-1 0 0,1 0-15,0 0 0,-1 0-1,1 0 1,0 0-16,-1 0 31,1 0-15,0 0 15,-1 0 16,1 0-47,0 0 15,-1 0 1,1 0 31,0 0 0,-1 0-32,1 0 17,0 0-1,-1 0-15</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28"/>
    </inkml:context>
    <inkml:brush xml:id="br0">
      <inkml:brushProperty name="width" value="0.07938" units="cm"/>
      <inkml:brushProperty name="height" value="0.15875" units="cm"/>
      <inkml:brushProperty name="color" value="#00FFFF"/>
      <inkml:brushProperty name="tip" value="rectangle"/>
      <inkml:brushProperty name="rasterOp" value="maskPen"/>
      <inkml:brushProperty name="fitToCurve" value="1"/>
    </inkml:brush>
  </inkml:definitions>
  <inkml:trace contextRef="#ctx0" brushRef="#br0">3976 162 0,'0'-26'78,"-25"26"-15,-1 0-48,0 0 16,1 0-15,-1 0 0,0 0-1,1 0 1,-1 0 15,0 0-15,1 0 46,-27 0-46,27 0 15,-1 0 0,0 0-15,1 0 15,-1 0 1,0 0-1,1 0-16,-1 0 17,0 0-32,1 0 15,-1 0 17,1 0-17,-1 0 16,0 0-15,1 0 0,-1 0-1,0 0 1,1 0 0,-1 0-1,0 0 16,1 0-31,-1 0 32,0 0-17,1 0 1,-1 0 0,0 0-1,1 0 1,-1 0-1,0 0 1,1 0 0,-1 0-16,0 0 15,1 0 1,-1 0 15,0 0-31,1 0 16,-1 0-1,0 0 1,1 0 0,-1 0 15,-25 0-15,25 0-16,1 0 15,-1 0-15,0 0 16,1 0-1,-1 0-15,0 0 16,1 0-16,-1 0 16,0 0 31,1 0-32,-1 26 1,0-26 78,1 0-94,-27 0 15,27 0 1,-1 0-1,-25 0 1,-1-26-16,27 26 31,-1 0-15,0 0 46,1 0-30,-1 0-1,0 0-15,1 0-1,-1 0 1,0 0 15,1 0-15,-1 0-1,0 0 1,1 0 0,-1 0 15,1 0 16,-1 0-32,0 0 1,1 0 0,-1 0-16,0 0 15,1 0 1,-1 0-1,0 0 1,1 0-16,-1 0 16,0 0-1,1 0 17,-1 0-17,0 0 1,1 0-1,-1 0 17,0 0-17,1 0 32,-1-25-47,0 25 16,1 0-1,-1 0-15,0 0 16,1 0 0,-27-26 15,27 26 0,-1 0-15,0 0-16,1 0 15,-1 0 1,-25-26-16,25 26 16,1 0-1,-1 0-15,0-25 32,1 25-32,-1 0 31,0 0-31,1 0 15,-1 0 1,0 0 15,-25-26-15,25 26 15,1 0-31,-1 0 16,0 0-1,1 0 1,-1 0-16,0 0 16,1 0 15,-1 0-15,0 0-1,1 0 16,-1 0-15,0 0 0,1 0 62,-1 0-47,0 0-15,1 0 31,-1 0-16,1 0-16</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29"/>
    </inkml:context>
    <inkml:brush xml:id="br0">
      <inkml:brushProperty name="width" value="0.07938" units="cm"/>
      <inkml:brushProperty name="height" value="0.15875" units="cm"/>
      <inkml:brushProperty name="color" value="#00FFFF"/>
      <inkml:brushProperty name="tip" value="rectangle"/>
      <inkml:brushProperty name="rasterOp" value="maskPen"/>
      <inkml:brushProperty name="fitToCurve" value="1"/>
    </inkml:brush>
  </inkml:definitions>
  <inkml:trace contextRef="#ctx0" brushRef="#br0">78 65 0,'26'-25'125,"0"25"-78,-1 0-47,1 0 15,0 0 1,-1 0-16,26 0 16,-25 0 15,0 0-16,-1 0 1,1 0 0,0 0-16,-1 0 31,1 0-31,0 0 16,-1 0 15,1 0 0,0-26-31,-1 26 63,1 0-48,0 0 1,-1 0 15,1 0-15,0 0-16,-1 0 15,1 0 1,0 0 0,-1 0-1,1 0 1,0 0-16,-1 0 31,1 0-15,0 0 15,-1 0 0,1 0-31,25 0 16,0 26-1,-25-26 17,0 0-17,-1 0 1,1 0 0,0 0-1,-1 0-15,1 0 31,0 0-31,-1 0 16,1 0-16,0 0 16,-1 0-1,1 0 32,0 0-47,25 0 16,-25 0-16,-1 0 15,1 0 1,0 0 15,-1 0-31,1 0 16,0 0-16,-1 0 16,1 0 77,0 0-77,-1 0 0,1 0-16,0 25 15,-1 1 1,1 0 15,-1-1 32,1 1-48,-52-26 204,1 0-219,-1 0 47,1 0-32,-1 0 1,0 0 0,1 0 31,-1 0-32,0 0 16,1 0-15,-1 0 0,0 0-1,1 0 1,-1 0 0,0 0 15,1 0-16,-1 0 1,0 0 15,1 0-15,-1 0 15,0 0-15,1 0-16,-1 0 15,0 0 1,1 0 0,-1 0 31,0 0-32,1 0 1,-1 0-1,-25 0 1,25 0 47,0 0-32,1 0 0,-1 0 16,1 0-31,-1 0-1,0 0 1,1 0 15,-1 0-15,0 0-1,1 0 1,-1 0-16,0 0 31,1 0-15,-1 0-1,0 0 1,1 0 15,-1 0-15,0 0 0,1 0-1,-1 0 1,0 0 15,1 0 0,-1 0 16,0 0 0,1 0-31,-1 0-1,0 0 1,-51-26 15,52 26 0,-1-25-31,0 25 32,1-26-17,-1 26 1,1 0 15,-1 0 0,0 0-15,1 0 93,-1 0-77,0 0-1,1 0 0,-1 0 0,0 0 16</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30"/>
    </inkml:context>
    <inkml:brush xml:id="br0">
      <inkml:brushProperty name="width" value="0.07938" units="cm"/>
      <inkml:brushProperty name="height" value="0.15875" units="cm"/>
      <inkml:brushProperty name="color" value="#00FFFF"/>
      <inkml:brushProperty name="tip" value="rectangle"/>
      <inkml:brushProperty name="rasterOp" value="maskPen"/>
      <inkml:brushProperty name="fitToCurve" value="1"/>
    </inkml:brush>
  </inkml:definitions>
  <inkml:trace contextRef="#ctx0" brushRef="#br0">1 0 0,'26'0'250,"0"0"-125,-1 0-94,1 0 16,25 0-16,-25 0 32</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31"/>
    </inkml:context>
    <inkml:brush xml:id="br0">
      <inkml:brushProperty name="width" value="0.07938" units="cm"/>
      <inkml:brushProperty name="height" value="0.15875" units="cm"/>
      <inkml:brushProperty name="color" value="#00FFFF"/>
      <inkml:brushProperty name="tip" value="rectangle"/>
      <inkml:brushProperty name="rasterOp" value="maskPen"/>
      <inkml:brushProperty name="fitToCurve" value="1"/>
    </inkml:brush>
  </inkml:definitions>
  <inkml:trace contextRef="#ctx0" brushRef="#br0">90 147 0,'30'-27'78,"0"27"-78,0 0 31,-1 0-31,1-27 16,0 27-1,0 0-15,0 0 16,0 0-1,0 0 1,30-27-16,-30 27 16,0 0-1,0 0 1,0 0 0,-1 0-1,1 0 1,0 0-16,0 0 15,0 0 1,0 0 15,0 0 1,0 0-1,0 0-16,0 0 1,0 0 0,0 0 31,0 0-32,0 0 1,-1 0-1,1 0 17,0 0-17,0 0 32,0 0-31,0 0-1,0 0 17,0 0-17,0 0 17,0-27-17,0 0 32,0 27 0,0 0-16,0 0-15,-1 0 15,1 0 0,0 0-15,0 0 0,0 0 15,0 0-16,0 0 17,0 0-17,0 0-15,0 0 16,0 0 0,0 0-1,0 0 1,-1 0-1,1 0 1,0 0 15,0 0 16,0 0-31,0 0 15,0 0-31,0 0 16,0 0-1,0 0 1,0 0 46,0 0-46,0 0 0,0 0 62,-1 0-16,1 0 1,0 0-1,0 0-46,0 0 109,0 0-31,0 0-1,0 0-61,0 0 46,0 0-47,0 27-31,0-27 31,0 0 235,0 27-235,-30 0 16,0 0-16,0 0 1,0 0 218,0 0-219,0 27 16,-30-54 93,0 0-124,0 0-16,0 0 187,-30-27-108,30 27-64,0-27 188,60 27-46,0 0-111,0 0 17,0 0-1,0-27 173,-30 0-157,-30 27-31,0 0 15,0 0-15,0 0 0,0 0-47,0 0 16,0 0-16,0 0 15,0 0 1,0 0-16,1 0 94,-1 0-79,0 0 1,0 0 15,0 0-31,0 0 16,0 0 31,0 0-47,0 0 31,0 0-31,0 0 16,0 0-16,0 0 31,0 0 0,1 0-15,-31-27-1,30 27 79,0 0-78,60 0 281,0 0-297,0 0 15,0 0-15,-1 0 16,1 0-1,0 0-15,0 0 16,0 0-16,0 0 16,0 0-1,0 0 63,-60 0 110,0 27-172,0-27-16,0 0 15,0 0-15,-30 0 16,31 0 15,-1 0-15,-30 27-1,30-27 17,0 0-32,0 0 15,-30 0 16,30 0 16,0 0-31,0 0 0,0 0-1,1 0-15,-1 0 31,0 0-15,0 0 0,0 0 15,0 0-15,0 0-16,0 0 46,0 0-14,0 0-1,0 0-15,0 0-1,0 0 16,0 0 1,1 0-17,-1 0 1,0 0 0,0 0-16,0 0 31,0 0-16,0 0 17,-30 27-17,30-27 17,0 0-17,30 27 1,-30-27-1,0 27 1,0-27 0,1 0 15,-1 0-15,0 0-16,30 27 15,-30-27 48,-30 27-48,30-27 142,0 0-142,0 0 32,0 0 16,0 0 15,0 0-47,0 0 16,1 0 15,-1 0-30,0-27-32,0 0 140,-30 27-46,30-27-47,60 0 31,0 27-31,0 0-32,0 0 1,0 0 0,0 0-1,-1 0 1,1 0 0,0 0-1,0 0 1,0 0-1,0 0 1,0 0 31,0 0-31,0 0 30,0 0-14,0 0-17,0 0 1,0 0 0,-1 0-16,1 0 46,-60 0 95,1 0-125,-31 0 15,30 0-15,0 27-1,0-27 16,0 0-15,0 0 93,60 0 251,0 0-345,0 0 1,0 0 31,0 0-47,0 0 47,0 0-16,-1 0 0,1 0 1,0 0-1,0 0-16,0 0 32,0 0-31,0 0 0,0 0-1,0 0 1,0 0-1,0 0 17,0 0-17,0 0 17,0 0-1,-1 0 0,1 0 32,0 0-32,0 0-16,0 0 1,0 0 15,0 0-15,0 0 46,0 0-62,0 0 32,0 0-17,0 0 1,0 0-16,0 0 47,-1 0-32,1 0 17,0 0-17,0 0 17,0 0-17,0 0 48,0 0-48,0 0 32,0 0-31,0 0 15,0 0-15,0 0 15,0 0-15,-1 0-1,1 0 1,0 0 15,0 0 0,0 0 32,0 0-32,0 0 0,0 0-15,0 0 15,0 0 0,0 0 1,0 0 15,0 0-16,0 0 31,-1 0-46,1 0 15,0 0-15,0 0-1,0 0 48,0 0-32,0 0 16,0 0 62,0 0-93,0 0 15</inkml:trace>
</inkml:ink>
</file>

<file path=ppt/ink/ink8.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38"/>
    </inkml:context>
    <inkml:brush xml:id="br0">
      <inkml:brushProperty name="width" value="0.4" units="cm"/>
      <inkml:brushProperty name="height" value="0.8" units="cm"/>
      <inkml:brushProperty name="color" value="#00FF00"/>
      <inkml:brushProperty name="tip" value="rectangle"/>
      <inkml:brushProperty name="rasterOp" value="maskPen"/>
      <inkml:brushProperty name="fitToCurve" value="1"/>
    </inkml:brush>
  </inkml:definitions>
  <inkml:trace contextRef="#ctx0" brushRef="#br0">0 126 0,'25'0'110,"1"0"-110,0 0 15,25 0-15,-26 0 16,27 0-16,-1 0 15,-25 0 1,25 0-16,0 0 16,-25 0-16,0 0 15,-1 0 17,1 0-32,0 0 15,-1 0 1,27-25-16,-27 25 15,1 0 1,25 0-16,-25 0 16,0 0-16,25 0 15,0-24-15,-25 24 16,0-25-16,-1 25 16,1 0-1,-1 0 1,1 0-1,0 0 1,-1 0 0,27 0-1,-1 0 1,-25 0 0,-1 0-1,27 0-15,-27 0 16,1 0-16,0 0 15,-1 0 1,1 0 0,0 0-1,-1 0-15,1 0 32,0 0-17,-1 0-15,1 0 16,0 0-1,-1 0 1,1 0 0,0 0-16,-1 0 15,27 0-15,-27 0 16,1 0-16,-1 0 47,1 0-32,0 0 1,-1 0 0,1 0-1,0 0 1,-1 0 0,1 0-16,0 0 15,-1 0-15,1 0 16,0 0-1,-1 0 1,1 0 0,25 0-1,-25 0 1,0 0-16,-1 0 16,1 0-16,25 0 15,-25 0-15,25 0 16,-25 0-16,0 0 31,-1 0-15,1 0-1,0 0-15,-1 0 16,1 0-16,0 0 31,-1 0-31,1 0 16,-1 0-1,1 0-15,0 0 32,-1 0-32,1 0 15,0 0-15,-1 0 16,1 0-16,0 0 16,-1 0-1,1 0 1,0 0-1,-1 25 17,1-25-1</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0-09-04T13:50:00.439"/>
    </inkml:context>
    <inkml:brush xml:id="br0">
      <inkml:brushProperty name="width" value="0.10583" units="cm"/>
      <inkml:brushProperty name="height" value="0.21167" units="cm"/>
      <inkml:brushProperty name="color" value="#00FF00"/>
      <inkml:brushProperty name="tip" value="rectangle"/>
      <inkml:brushProperty name="rasterOp" value="maskPen"/>
      <inkml:brushProperty name="fitToCurve" value="1"/>
    </inkml:brush>
  </inkml:definitions>
  <inkml:trace contextRef="#ctx0" brushRef="#br0">0 0 0,'0'26'140,"26"-26"-124,0 0 0,-1 0-1,1 0 1,0 0-16,-1 0 15,1 0 1,0 0 15,-1 0-31,1 0 16,0 0 15,-1 0-15,1 0 15,0 0 0,-1 0-15,26 26 0,-25-26 30,0 0-46,-1 0 16,-25 25-16,26-25 16,0 26-1,-1-26 1,1 0 0,0 0-1,-1 0 16,1 0-15,0 0 0,-1 0 15,1 0-31,0 0 47,-1 0-16,1 0-15,0 0 15,-1 0-15,1 0-1,0 0 1,-1 0-1,1 0 1,0 0-16,-1 0 16,1 0-1,0 0 1,-1 0 31,1 0-16,0 0-15,-1 0-1,1 0 1,0 0 15,-1 0 0,1 0-15,-1 0 0,1 0 15,0 0 0,-1 0-31,1 0 31,0 0-15,-1 0 15,1 0-15,0 0-16,-1 0 16,1 0-1,0 0 1,-1 0-1,1 0-15,0 0 16,-1 0 0,1 0 15,0 0-15,-1 0-16,1 0 15,0 0 1,-1 0-1,1 0 17,0 0-32,-1 0 31,1 0-15,0 0-1,-1 0 16,1 0-15,0 0 0,-1 0-1,1 0-15,-1 0 32,1 0-17,0 0 16,25 0-15,-25 0-16,-1 0 16,1 0 31,0 0-47,-1 0 31,1 0 0,0 0-15,-1 0-1,1 0 17,0 0-32,-1 0 15,1 0 1,0 0-16,-1 0 15,1 0 17,0 0-1,-1 0-15,1 0-1,0 0 1,-1 0-1,1 0 32,0 0-15,-1 0-17,1 0 1,0 0-1,-1 0 1,1 0 15,-1 0-15,1 0 15,0 0-31,-1 0 31,1 0-15,0 0 15,-1 0-15,1 0 15,0 0-15,-1 0 15,1 0 0,0 0-31,-1 0 16,1 0-16,0 0 16,-1 0-16,1 0 31,0 0 0,-1 0 0,1 0-15,0 0 0,-1 0-1,1 0 1,0 0-1,-1 0 1,1 0 0,0 0-1,-1 0 17,1 0-1,0 0-16,25 26 1,-25-26-16,-1 0 16,1 0-16,-1 0 31,1 0-15,0 0 15,-1 0-16,1 0 17,0 0-17,-1 0 32,1 0-16,0 0-15,-1 0 0,1 0 15,0 0 0,-1 0-31,27 0 16,-27 0-16,1 0 15,25 0-15,-25 0 16,0 0 0,-1 0-16,1 0 15,25 0-15,-25 0 32,0 0-32,-1 0 15,1 0 16,0 0-15,-1 0-16,1 0 31,-1 0-31,1 0 16,0 0 0,25 0-16,-25 0 15,-1 0 1,1 0-1,0 0 1,-1 0 0,1 0-1,0 0 1,-1 0-16,1 0 16,0 0-16,-1 0 15,1 0 1,0 0 15,25 0-31,-25 0 16,-1 0-1,1 0 1,0 0 0,-1 0 30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userDrawn="1"/>
        </p:nvSpPr>
        <p:spPr>
          <a:xfrm>
            <a:off x="5809672" y="234054"/>
            <a:ext cx="4446580" cy="400110"/>
          </a:xfrm>
          <a:prstGeom prst="rect">
            <a:avLst/>
          </a:prstGeom>
          <a:noFill/>
        </p:spPr>
        <p:txBody>
          <a:bodyPr wrap="square" rtlCol="0">
            <a:spAutoFit/>
          </a:bodyPr>
          <a:lstStyle/>
          <a:p>
            <a:pPr algn="r"/>
            <a:r>
              <a:rPr lang="en-GB" sz="2000" dirty="0">
                <a:solidFill>
                  <a:schemeClr val="bg1"/>
                </a:solidFill>
                <a:latin typeface="Bernard MT Condensed" panose="02050806060905020404" pitchFamily="18" charset="0"/>
              </a:rPr>
              <a:t>KNOWLEDGE ORGANISER</a:t>
            </a:r>
          </a:p>
        </p:txBody>
      </p:sp>
      <p:pic>
        <p:nvPicPr>
          <p:cNvPr id="9" name="Picture 8" descr="Image result for star values eden"/>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Tree>
    <p:extLst>
      <p:ext uri="{BB962C8B-B14F-4D97-AF65-F5344CB8AC3E}">
        <p14:creationId xmlns:p14="http://schemas.microsoft.com/office/powerpoint/2010/main" val="3962537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1A7C3-B196-477C-92FC-89016C190B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977352-9316-4ACF-A2B9-CB62A80F3B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DB34EC-291B-473A-9A0F-E447AA1F4CCB}"/>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5" name="Footer Placeholder 4">
            <a:extLst>
              <a:ext uri="{FF2B5EF4-FFF2-40B4-BE49-F238E27FC236}">
                <a16:creationId xmlns:a16="http://schemas.microsoft.com/office/drawing/2014/main" id="{7EDBE237-A4B7-4A77-88D7-D77CC9CB04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9015F2-64AA-4CE7-9B96-6A7CB2B2E5F7}"/>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2585764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F74B5C-992D-49F0-8B2B-213E966D6A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A980791-4DF9-482B-9CC6-0CD0A6DBAF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FFD43A-D898-477D-ADDE-7E9020C60848}"/>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5" name="Footer Placeholder 4">
            <a:extLst>
              <a:ext uri="{FF2B5EF4-FFF2-40B4-BE49-F238E27FC236}">
                <a16:creationId xmlns:a16="http://schemas.microsoft.com/office/drawing/2014/main" id="{5891F41C-A237-4A50-A2C4-E66B3A16A3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B0D34C-3789-4A11-9A5C-A14844850E21}"/>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190509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8B5F3-0F29-47A6-9CD6-ECA471380C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398C99A-B22C-4D0C-9C55-C725795A78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6556E0-F152-470A-A949-A94411FCE518}"/>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5" name="Footer Placeholder 4">
            <a:extLst>
              <a:ext uri="{FF2B5EF4-FFF2-40B4-BE49-F238E27FC236}">
                <a16:creationId xmlns:a16="http://schemas.microsoft.com/office/drawing/2014/main" id="{CA14A2B1-94E2-4DB6-B9EC-BFCD3FECD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FD397D-BB49-4CE8-AB7E-27B10BE55362}"/>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2876463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A9C1-2247-4468-B60C-FBE404B5AD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BD802E-4215-456B-AB4A-747B28F3A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2DF77A-A3DC-41DF-8A0A-DF13E3CCBE14}"/>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5" name="Footer Placeholder 4">
            <a:extLst>
              <a:ext uri="{FF2B5EF4-FFF2-40B4-BE49-F238E27FC236}">
                <a16:creationId xmlns:a16="http://schemas.microsoft.com/office/drawing/2014/main" id="{7A171A56-18A8-4120-A6D8-79D20E596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954805-87FF-448F-AF2F-1956D28F006A}"/>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1809159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13CB7-FD33-47F8-8220-BDE887F8C1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2D1256-D178-42FA-B1CD-F5D81CF63F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1DF64B7-F1B3-4206-A2A6-0B846B390A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2D7EACD-04A0-46CC-AB8F-56DB47E31CB6}"/>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6" name="Footer Placeholder 5">
            <a:extLst>
              <a:ext uri="{FF2B5EF4-FFF2-40B4-BE49-F238E27FC236}">
                <a16:creationId xmlns:a16="http://schemas.microsoft.com/office/drawing/2014/main" id="{D54F80DD-F16D-478F-8C81-8F197116AA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78B259-184F-45B9-BD16-562F58B0B591}"/>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3911557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A07E-0DA8-44B7-9B3B-397AB2ED36C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28B98B-F89E-487E-88A1-5364D31411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8E024F-EAE9-46B0-AAB4-433B3C4E36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566447-5784-4B77-9740-188AB1CCCE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6E53A2-DC71-4F3E-8116-3AF6508E81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D750B4-05D2-41EB-BE2D-850F7F923959}"/>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8" name="Footer Placeholder 7">
            <a:extLst>
              <a:ext uri="{FF2B5EF4-FFF2-40B4-BE49-F238E27FC236}">
                <a16:creationId xmlns:a16="http://schemas.microsoft.com/office/drawing/2014/main" id="{E3759320-3284-441E-A002-CD7E93E672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030534C-8867-464A-80F0-356DB1CD69E0}"/>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4257385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5CA62-4127-4430-9C53-A6DE3FD274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04BE73-C088-4784-87B9-EA83D7F0F12B}"/>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4" name="Footer Placeholder 3">
            <a:extLst>
              <a:ext uri="{FF2B5EF4-FFF2-40B4-BE49-F238E27FC236}">
                <a16:creationId xmlns:a16="http://schemas.microsoft.com/office/drawing/2014/main" id="{7FB453CC-3B04-4BCD-8D9D-28A55BB4060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6E083EA-8A99-4DDA-9EC2-7947DCF76695}"/>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2098041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00783F-F0EA-4F11-8152-74E79AE8A7DA}"/>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3" name="Footer Placeholder 2">
            <a:extLst>
              <a:ext uri="{FF2B5EF4-FFF2-40B4-BE49-F238E27FC236}">
                <a16:creationId xmlns:a16="http://schemas.microsoft.com/office/drawing/2014/main" id="{DDBC17FE-4590-4C0A-8710-368B0AE61A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C2DD133-6E03-449B-AA43-73857FDD5762}"/>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470659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041B7-79DF-44A7-84CF-B5D07CAEAA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DA02E6-7FD6-4C23-8C62-13C586EEFB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BEA410D-8D16-407F-8173-3FD640937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2D0EC-3557-46F7-9753-CA4D3FA03579}"/>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6" name="Footer Placeholder 5">
            <a:extLst>
              <a:ext uri="{FF2B5EF4-FFF2-40B4-BE49-F238E27FC236}">
                <a16:creationId xmlns:a16="http://schemas.microsoft.com/office/drawing/2014/main" id="{29BC13F5-1D08-4907-BD15-F14E977C69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4473B9-09A2-4042-8CA7-75C987F68B4A}"/>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1398044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42F3-E49F-455D-BAB3-3BFF47E7BA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27DE093-5A64-4D56-AF4F-837F4092C4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260BF38-B454-47D3-B5EF-A8D37AB4D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58D1CB-4468-4394-8AAF-1E4EBF24BC70}"/>
              </a:ext>
            </a:extLst>
          </p:cNvPr>
          <p:cNvSpPr>
            <a:spLocks noGrp="1"/>
          </p:cNvSpPr>
          <p:nvPr>
            <p:ph type="dt" sz="half" idx="10"/>
          </p:nvPr>
        </p:nvSpPr>
        <p:spPr/>
        <p:txBody>
          <a:bodyPr/>
          <a:lstStyle/>
          <a:p>
            <a:fld id="{76851952-951D-484A-9986-D6E4C52588A2}" type="datetimeFigureOut">
              <a:rPr lang="en-GB" smtClean="0"/>
              <a:t>18/09/2020</a:t>
            </a:fld>
            <a:endParaRPr lang="en-GB"/>
          </a:p>
        </p:txBody>
      </p:sp>
      <p:sp>
        <p:nvSpPr>
          <p:cNvPr id="6" name="Footer Placeholder 5">
            <a:extLst>
              <a:ext uri="{FF2B5EF4-FFF2-40B4-BE49-F238E27FC236}">
                <a16:creationId xmlns:a16="http://schemas.microsoft.com/office/drawing/2014/main" id="{45261A17-4CE4-42AC-A81D-F170A592A9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92431B-73FD-4E83-9AC2-8AB2FB40D9FC}"/>
              </a:ext>
            </a:extLst>
          </p:cNvPr>
          <p:cNvSpPr>
            <a:spLocks noGrp="1"/>
          </p:cNvSpPr>
          <p:nvPr>
            <p:ph type="sldNum" sz="quarter" idx="12"/>
          </p:nvPr>
        </p:nvSpPr>
        <p:spPr/>
        <p:txBody>
          <a:bodyPr/>
          <a:lstStyle/>
          <a:p>
            <a:fld id="{B3C40B5C-7F18-4D09-82AE-49443401B9BD}" type="slidenum">
              <a:rPr lang="en-GB" smtClean="0"/>
              <a:t>‹#›</a:t>
            </a:fld>
            <a:endParaRPr lang="en-GB"/>
          </a:p>
        </p:txBody>
      </p:sp>
    </p:spTree>
    <p:extLst>
      <p:ext uri="{BB962C8B-B14F-4D97-AF65-F5344CB8AC3E}">
        <p14:creationId xmlns:p14="http://schemas.microsoft.com/office/powerpoint/2010/main" val="3157648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3F943-6FBC-4A9B-A071-B504F69F98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3A640D-7EDD-4F1D-AF31-924FBF5A1B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B531A8-61B4-4F5F-905B-3CEB442B52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851952-951D-484A-9986-D6E4C52588A2}" type="datetimeFigureOut">
              <a:rPr lang="en-GB" smtClean="0"/>
              <a:t>18/09/2020</a:t>
            </a:fld>
            <a:endParaRPr lang="en-GB"/>
          </a:p>
        </p:txBody>
      </p:sp>
      <p:sp>
        <p:nvSpPr>
          <p:cNvPr id="5" name="Footer Placeholder 4">
            <a:extLst>
              <a:ext uri="{FF2B5EF4-FFF2-40B4-BE49-F238E27FC236}">
                <a16:creationId xmlns:a16="http://schemas.microsoft.com/office/drawing/2014/main" id="{46967FF4-B637-4999-AFD8-EEF29D48CB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F1ECD19-B0B7-4E09-B88B-AF4F5B34E0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40B5C-7F18-4D09-82AE-49443401B9BD}" type="slidenum">
              <a:rPr lang="en-GB" smtClean="0"/>
              <a:t>‹#›</a:t>
            </a:fld>
            <a:endParaRPr lang="en-GB"/>
          </a:p>
        </p:txBody>
      </p:sp>
    </p:spTree>
    <p:extLst>
      <p:ext uri="{BB962C8B-B14F-4D97-AF65-F5344CB8AC3E}">
        <p14:creationId xmlns:p14="http://schemas.microsoft.com/office/powerpoint/2010/main" val="3187408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27.png"/><Relationship Id="rId26" Type="http://schemas.openxmlformats.org/officeDocument/2006/relationships/image" Target="../media/image31.png"/><Relationship Id="rId39" Type="http://schemas.openxmlformats.org/officeDocument/2006/relationships/image" Target="../media/image38.png"/><Relationship Id="rId21" Type="http://schemas.openxmlformats.org/officeDocument/2006/relationships/customXml" Target="../ink/ink10.xml"/><Relationship Id="rId34" Type="http://schemas.openxmlformats.org/officeDocument/2006/relationships/customXml" Target="../ink/ink15.xml"/><Relationship Id="rId7" Type="http://schemas.openxmlformats.org/officeDocument/2006/relationships/customXml" Target="../ink/ink3.xml"/><Relationship Id="rId2" Type="http://schemas.openxmlformats.org/officeDocument/2006/relationships/image" Target="../media/image1.png"/><Relationship Id="rId16" Type="http://schemas.openxmlformats.org/officeDocument/2006/relationships/image" Target="../media/image26.png"/><Relationship Id="rId20" Type="http://schemas.openxmlformats.org/officeDocument/2006/relationships/image" Target="../media/image28.png"/><Relationship Id="rId29" Type="http://schemas.microsoft.com/office/2007/relationships/hdphoto" Target="../media/hdphoto1.wdp"/><Relationship Id="rId41"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10.png"/><Relationship Id="rId11" Type="http://schemas.openxmlformats.org/officeDocument/2006/relationships/customXml" Target="../ink/ink5.xml"/><Relationship Id="rId24" Type="http://schemas.openxmlformats.org/officeDocument/2006/relationships/image" Target="../media/image30.png"/><Relationship Id="rId32" Type="http://schemas.openxmlformats.org/officeDocument/2006/relationships/customXml" Target="../ink/ink14.xml"/><Relationship Id="rId37" Type="http://schemas.openxmlformats.org/officeDocument/2006/relationships/image" Target="../media/image37.png"/><Relationship Id="rId40" Type="http://schemas.openxmlformats.org/officeDocument/2006/relationships/customXml" Target="../ink/ink18.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33.png"/><Relationship Id="rId36" Type="http://schemas.openxmlformats.org/officeDocument/2006/relationships/customXml" Target="../ink/ink16.xml"/><Relationship Id="rId10" Type="http://schemas.openxmlformats.org/officeDocument/2006/relationships/image" Target="../media/image230.png"/><Relationship Id="rId19" Type="http://schemas.openxmlformats.org/officeDocument/2006/relationships/customXml" Target="../ink/ink9.xml"/><Relationship Id="rId31" Type="http://schemas.openxmlformats.org/officeDocument/2006/relationships/image" Target="../media/image34.png"/><Relationship Id="rId4" Type="http://schemas.openxmlformats.org/officeDocument/2006/relationships/image" Target="../media/image200.png"/><Relationship Id="rId9" Type="http://schemas.openxmlformats.org/officeDocument/2006/relationships/customXml" Target="../ink/ink4.xml"/><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2.png"/><Relationship Id="rId30" Type="http://schemas.openxmlformats.org/officeDocument/2006/relationships/customXml" Target="../ink/ink13.xml"/><Relationship Id="rId35" Type="http://schemas.openxmlformats.org/officeDocument/2006/relationships/image" Target="../media/image36.png"/><Relationship Id="rId8" Type="http://schemas.openxmlformats.org/officeDocument/2006/relationships/image" Target="../media/image220.png"/><Relationship Id="rId3" Type="http://schemas.openxmlformats.org/officeDocument/2006/relationships/customXml" Target="../ink/ink1.xml"/><Relationship Id="rId12" Type="http://schemas.openxmlformats.org/officeDocument/2006/relationships/image" Target="../media/image24.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image" Target="../media/image35.png"/><Relationship Id="rId38" Type="http://schemas.openxmlformats.org/officeDocument/2006/relationships/customXml" Target="../ink/ink17.xml"/></Relationships>
</file>

<file path=ppt/slides/_rels/slide11.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gif"/><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13" Type="http://schemas.openxmlformats.org/officeDocument/2006/relationships/image" Target="../media/image82.png"/><Relationship Id="rId18" Type="http://schemas.openxmlformats.org/officeDocument/2006/relationships/image" Target="../media/image87.png"/><Relationship Id="rId26" Type="http://schemas.openxmlformats.org/officeDocument/2006/relationships/image" Target="../media/image95.png"/><Relationship Id="rId21" Type="http://schemas.openxmlformats.org/officeDocument/2006/relationships/image" Target="../media/image90.png"/><Relationship Id="rId34" Type="http://schemas.openxmlformats.org/officeDocument/2006/relationships/image" Target="../media/image103.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33" Type="http://schemas.openxmlformats.org/officeDocument/2006/relationships/image" Target="../media/image102.png"/><Relationship Id="rId38" Type="http://schemas.openxmlformats.org/officeDocument/2006/relationships/image" Target="../media/image107.png"/><Relationship Id="rId2" Type="http://schemas.openxmlformats.org/officeDocument/2006/relationships/image" Target="../media/image1.png"/><Relationship Id="rId16" Type="http://schemas.openxmlformats.org/officeDocument/2006/relationships/image" Target="../media/image85.pn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png"/><Relationship Id="rId32" Type="http://schemas.openxmlformats.org/officeDocument/2006/relationships/image" Target="../media/image101.png"/><Relationship Id="rId37" Type="http://schemas.openxmlformats.org/officeDocument/2006/relationships/image" Target="../media/image106.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28" Type="http://schemas.openxmlformats.org/officeDocument/2006/relationships/image" Target="../media/image97.png"/><Relationship Id="rId36" Type="http://schemas.openxmlformats.org/officeDocument/2006/relationships/image" Target="../media/image105.png"/><Relationship Id="rId10" Type="http://schemas.openxmlformats.org/officeDocument/2006/relationships/image" Target="../media/image79.png"/><Relationship Id="rId19" Type="http://schemas.openxmlformats.org/officeDocument/2006/relationships/image" Target="../media/image88.png"/><Relationship Id="rId31" Type="http://schemas.openxmlformats.org/officeDocument/2006/relationships/image" Target="../media/image100.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pn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 Id="rId35" Type="http://schemas.openxmlformats.org/officeDocument/2006/relationships/image" Target="../media/image104.png"/><Relationship Id="rId8" Type="http://schemas.openxmlformats.org/officeDocument/2006/relationships/image" Target="../media/image77.png"/><Relationship Id="rId3"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2" Type="http://schemas.openxmlformats.org/officeDocument/2006/relationships/image" Target="../media/image1.png"/><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714496"/>
            <a:ext cx="10256252" cy="942109"/>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05275" y="3893162"/>
            <a:ext cx="6064167" cy="523220"/>
          </a:xfrm>
          <a:prstGeom prst="rect">
            <a:avLst/>
          </a:prstGeom>
          <a:noFill/>
        </p:spPr>
        <p:txBody>
          <a:bodyPr wrap="square" rtlCol="0">
            <a:spAutoFit/>
          </a:bodyPr>
          <a:lstStyle/>
          <a:p>
            <a:pPr algn="r"/>
            <a:r>
              <a:rPr lang="en-GB" sz="2800" b="1">
                <a:solidFill>
                  <a:schemeClr val="bg1"/>
                </a:solidFill>
              </a:rPr>
              <a:t>Y9 (H) </a:t>
            </a:r>
            <a:r>
              <a:rPr lang="en-GB" sz="2800" b="1" dirty="0">
                <a:solidFill>
                  <a:schemeClr val="bg1"/>
                </a:solidFill>
              </a:rPr>
              <a:t>KNOWLEDGE ORGANISERS</a:t>
            </a:r>
          </a:p>
        </p:txBody>
      </p:sp>
      <p:pic>
        <p:nvPicPr>
          <p:cNvPr id="6" name="Picture 5" descr="Image result for star values ed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7969" y="4189629"/>
            <a:ext cx="1861731" cy="466974"/>
          </a:xfrm>
          <a:prstGeom prst="rect">
            <a:avLst/>
          </a:prstGeom>
          <a:noFill/>
          <a:ln>
            <a:noFill/>
          </a:ln>
        </p:spPr>
      </p:pic>
      <p:pic>
        <p:nvPicPr>
          <p:cNvPr id="7" name="Picture 2" descr="Image result for eden boy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10663" y="3714496"/>
            <a:ext cx="1158057" cy="41245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51763" y="3006608"/>
            <a:ext cx="7993170" cy="646331"/>
          </a:xfrm>
          <a:prstGeom prst="rect">
            <a:avLst/>
          </a:prstGeom>
          <a:noFill/>
        </p:spPr>
        <p:txBody>
          <a:bodyPr wrap="square" rtlCol="0">
            <a:spAutoFit/>
          </a:bodyPr>
          <a:lstStyle/>
          <a:p>
            <a:pPr algn="r"/>
            <a:r>
              <a:rPr lang="en-GB" sz="3600"/>
              <a:t>Knowing more and remembering more</a:t>
            </a:r>
            <a:endParaRPr lang="en-GB" sz="3600" dirty="0"/>
          </a:p>
        </p:txBody>
      </p:sp>
    </p:spTree>
    <p:extLst>
      <p:ext uri="{BB962C8B-B14F-4D97-AF65-F5344CB8AC3E}">
        <p14:creationId xmlns:p14="http://schemas.microsoft.com/office/powerpoint/2010/main" val="57979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HISTORY</a:t>
            </a:r>
          </a:p>
        </p:txBody>
      </p:sp>
      <p:sp>
        <p:nvSpPr>
          <p:cNvPr id="2" name="TextBox 9">
            <a:extLst>
              <a:ext uri="{FF2B5EF4-FFF2-40B4-BE49-F238E27FC236}">
                <a16:creationId xmlns:a16="http://schemas.microsoft.com/office/drawing/2014/main" id="{8634613F-B6AD-4042-B00B-8E5F4F583B1B}"/>
              </a:ext>
            </a:extLst>
          </p:cNvPr>
          <p:cNvSpPr txBox="1"/>
          <p:nvPr/>
        </p:nvSpPr>
        <p:spPr>
          <a:xfrm>
            <a:off x="106055" y="742498"/>
            <a:ext cx="1909989" cy="954107"/>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YEAR/ GROUP: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TERM: </a:t>
            </a:r>
            <a:r>
              <a:rPr lang="en-GB" sz="1400" dirty="0">
                <a:solidFill>
                  <a:prstClr val="black"/>
                </a:solidFill>
              </a:rPr>
              <a:t>AUTUMN </a:t>
            </a:r>
            <a:r>
              <a:rPr kumimoji="0" lang="en-GB" sz="1400" b="0" i="0" u="none" strike="noStrike" kern="1200" cap="none" spc="0" normalizeH="0" baseline="0" noProof="0" dirty="0">
                <a:ln>
                  <a:noFill/>
                </a:ln>
                <a:solidFill>
                  <a:prstClr val="black"/>
                </a:solidFill>
                <a:effectLst/>
                <a:uLnTx/>
                <a:uFillTx/>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TOPIC: GERMANY 1890-1945 </a:t>
            </a:r>
          </a:p>
        </p:txBody>
      </p:sp>
      <p:sp>
        <p:nvSpPr>
          <p:cNvPr id="3" name="TextBox 11">
            <a:extLst>
              <a:ext uri="{FF2B5EF4-FFF2-40B4-BE49-F238E27FC236}">
                <a16:creationId xmlns:a16="http://schemas.microsoft.com/office/drawing/2014/main" id="{827EE005-85A9-4B3A-B25D-3E2E85B3B510}"/>
              </a:ext>
            </a:extLst>
          </p:cNvPr>
          <p:cNvSpPr txBox="1"/>
          <p:nvPr/>
        </p:nvSpPr>
        <p:spPr>
          <a:xfrm>
            <a:off x="4104319" y="749533"/>
            <a:ext cx="5307648" cy="1815882"/>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prstClr val="black"/>
                </a:solidFill>
                <a:effectLst/>
                <a:uLnTx/>
                <a:uFillTx/>
                <a:ea typeface="+mn-ea"/>
                <a:cs typeface="+mn-cs"/>
              </a:rPr>
              <a:t>KEY VOCABULARY</a:t>
            </a:r>
          </a:p>
          <a:p>
            <a:pPr lvl="0" algn="ctr">
              <a:defRPr/>
            </a:pPr>
            <a:r>
              <a:rPr lang="en-GB" sz="1400" dirty="0">
                <a:solidFill>
                  <a:prstClr val="black"/>
                </a:solidFill>
              </a:rPr>
              <a:t>Reichstag, </a:t>
            </a:r>
            <a:r>
              <a:rPr lang="en-GB" sz="1400" dirty="0" err="1">
                <a:solidFill>
                  <a:prstClr val="black"/>
                </a:solidFill>
              </a:rPr>
              <a:t>Reichstrat</a:t>
            </a:r>
            <a:r>
              <a:rPr lang="en-GB" sz="1400" dirty="0">
                <a:solidFill>
                  <a:prstClr val="black"/>
                </a:solidFill>
              </a:rPr>
              <a:t>, Kaiser, Treaty of Versailles, Armistice, President, Chancellor, Weimar constitution, Stab in the back, November Criminals, Freikorps, Spartacists, Communism, Capitalism, Trade Union, Ruhr, Hyperinflation, Gustav Stresemann, Dawes Plan, </a:t>
            </a:r>
            <a:r>
              <a:rPr lang="en-GB" sz="1400" dirty="0" err="1">
                <a:solidFill>
                  <a:prstClr val="black"/>
                </a:solidFill>
              </a:rPr>
              <a:t>Rentenmark</a:t>
            </a:r>
            <a:r>
              <a:rPr lang="en-GB" sz="1400" dirty="0">
                <a:solidFill>
                  <a:prstClr val="black"/>
                </a:solidFill>
              </a:rPr>
              <a:t>, Young Plan, Locarno Pact, League of Nations, Kellogg-Briand Pact</a:t>
            </a:r>
          </a:p>
          <a:p>
            <a:pPr lvl="0" algn="ctr">
              <a:defRPr/>
            </a:pPr>
            <a:r>
              <a:rPr kumimoji="0" lang="en-GB" sz="1400" b="0" i="0" u="sng" strike="noStrike" kern="1200" cap="none" spc="0" normalizeH="0" baseline="0" noProof="0" dirty="0">
                <a:ln>
                  <a:noFill/>
                </a:ln>
                <a:solidFill>
                  <a:prstClr val="black"/>
                </a:solidFill>
                <a:effectLst/>
                <a:uLnTx/>
                <a:uFillTx/>
                <a:ea typeface="+mn-ea"/>
                <a:cs typeface="+mn-cs"/>
              </a:rPr>
              <a:t>KEY EQUIPMENT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Pen, pencil, ruler</a:t>
            </a:r>
          </a:p>
        </p:txBody>
      </p:sp>
      <p:sp>
        <p:nvSpPr>
          <p:cNvPr id="4" name="TextBox 12">
            <a:extLst>
              <a:ext uri="{FF2B5EF4-FFF2-40B4-BE49-F238E27FC236}">
                <a16:creationId xmlns:a16="http://schemas.microsoft.com/office/drawing/2014/main" id="{3B48C759-E611-45D0-B37A-7E52481C7DCB}"/>
              </a:ext>
            </a:extLst>
          </p:cNvPr>
          <p:cNvSpPr txBox="1"/>
          <p:nvPr/>
        </p:nvSpPr>
        <p:spPr>
          <a:xfrm>
            <a:off x="2081166" y="749533"/>
            <a:ext cx="1918428" cy="1015663"/>
          </a:xfrm>
          <a:prstGeom prst="rect">
            <a:avLst/>
          </a:prstGeom>
          <a:noFill/>
          <a:ln w="285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8E3895"/>
                </a:solidFill>
                <a:effectLst/>
                <a:uLnTx/>
                <a:uFillTx/>
                <a:ea typeface="+mn-ea"/>
                <a:cs typeface="+mn-cs"/>
              </a:rPr>
              <a:t>GERMANY </a:t>
            </a:r>
            <a:r>
              <a:rPr kumimoji="0" lang="en-GB" sz="2800" b="0" i="0" u="none" strike="noStrike" kern="1200" cap="none" spc="0" normalizeH="0" baseline="0" noProof="0" dirty="0">
                <a:ln>
                  <a:noFill/>
                </a:ln>
                <a:solidFill>
                  <a:srgbClr val="8E3895"/>
                </a:solidFill>
                <a:effectLst/>
                <a:uLnTx/>
                <a:uFillTx/>
                <a:ea typeface="+mn-ea"/>
                <a:cs typeface="+mn-cs"/>
              </a:rPr>
              <a:t>1890-1945</a:t>
            </a:r>
            <a:endParaRPr kumimoji="0" lang="en-GB" sz="3200" b="0" i="0" u="none" strike="noStrike" kern="1200" cap="none" spc="0" normalizeH="0" baseline="0" noProof="0" dirty="0">
              <a:ln>
                <a:noFill/>
              </a:ln>
              <a:solidFill>
                <a:srgbClr val="8E3895"/>
              </a:solidFill>
              <a:effectLst/>
              <a:uLnTx/>
              <a:uFillTx/>
              <a:ea typeface="+mn-ea"/>
              <a:cs typeface="+mn-cs"/>
            </a:endParaRPr>
          </a:p>
        </p:txBody>
      </p:sp>
      <p:sp>
        <p:nvSpPr>
          <p:cNvPr id="42" name="TextBox 33">
            <a:extLst>
              <a:ext uri="{FF2B5EF4-FFF2-40B4-BE49-F238E27FC236}">
                <a16:creationId xmlns:a16="http://schemas.microsoft.com/office/drawing/2014/main" id="{56DB5C22-1421-4DC8-A958-1943C17440B4}"/>
              </a:ext>
            </a:extLst>
          </p:cNvPr>
          <p:cNvSpPr txBox="1"/>
          <p:nvPr/>
        </p:nvSpPr>
        <p:spPr>
          <a:xfrm>
            <a:off x="9468818" y="754791"/>
            <a:ext cx="2651303" cy="2031325"/>
          </a:xfrm>
          <a:prstGeom prst="rect">
            <a:avLst/>
          </a:prstGeom>
          <a:solidFill>
            <a:srgbClr val="FFFF00"/>
          </a:solid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prstClr val="black"/>
                </a:solidFill>
                <a:effectLst/>
                <a:uLnTx/>
                <a:uFillTx/>
                <a:ea typeface="+mn-ea"/>
                <a:cs typeface="+mn-cs"/>
              </a:rPr>
              <a:t>KEY FOCUSSES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rPr>
              <a:t>Germany before WWI</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strike="noStrike" kern="1200" cap="none" spc="0" normalizeH="0" baseline="0" noProof="0" dirty="0">
                <a:ln>
                  <a:noFill/>
                </a:ln>
                <a:solidFill>
                  <a:prstClr val="black"/>
                </a:solidFill>
                <a:effectLst/>
                <a:uLnTx/>
                <a:uFillTx/>
                <a:ea typeface="+mn-ea"/>
                <a:cs typeface="+mn-cs"/>
              </a:rPr>
              <a:t>German</a:t>
            </a:r>
            <a:r>
              <a:rPr kumimoji="0" lang="en-GB" sz="1400" b="0" i="0" strike="noStrike" kern="1200" cap="none" spc="0" normalizeH="0" noProof="0" dirty="0">
                <a:ln>
                  <a:noFill/>
                </a:ln>
                <a:solidFill>
                  <a:prstClr val="black"/>
                </a:solidFill>
                <a:effectLst/>
                <a:uLnTx/>
                <a:uFillTx/>
                <a:ea typeface="+mn-ea"/>
                <a:cs typeface="+mn-cs"/>
              </a:rPr>
              <a:t> Imperialism</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aseline="0" dirty="0">
                <a:solidFill>
                  <a:prstClr val="black"/>
                </a:solidFill>
              </a:rPr>
              <a:t>Germany</a:t>
            </a:r>
            <a:r>
              <a:rPr lang="en-GB" sz="1400" dirty="0">
                <a:solidFill>
                  <a:prstClr val="black"/>
                </a:solidFill>
              </a:rPr>
              <a:t> and WWI</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strike="noStrike" kern="1200" cap="none" spc="0" normalizeH="0" baseline="0" noProof="0" dirty="0">
                <a:ln>
                  <a:noFill/>
                </a:ln>
                <a:solidFill>
                  <a:prstClr val="black"/>
                </a:solidFill>
                <a:effectLst/>
                <a:uLnTx/>
                <a:uFillTx/>
                <a:ea typeface="+mn-ea"/>
                <a:cs typeface="+mn-cs"/>
              </a:rPr>
              <a:t>What</a:t>
            </a:r>
            <a:r>
              <a:rPr kumimoji="0" lang="en-GB" sz="1400" b="0" i="0" strike="noStrike" kern="1200" cap="none" spc="0" normalizeH="0" noProof="0" dirty="0">
                <a:ln>
                  <a:noFill/>
                </a:ln>
                <a:solidFill>
                  <a:prstClr val="black"/>
                </a:solidFill>
                <a:effectLst/>
                <a:uLnTx/>
                <a:uFillTx/>
                <a:ea typeface="+mn-ea"/>
                <a:cs typeface="+mn-cs"/>
              </a:rPr>
              <a:t> was the Weimar Republic?</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noProof="0" dirty="0">
                <a:solidFill>
                  <a:prstClr val="black"/>
                </a:solidFill>
              </a:rPr>
              <a:t>Treaty of Versailles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strike="noStrike" kern="1200" cap="none" spc="0" normalizeH="0" baseline="0" noProof="0" dirty="0">
                <a:ln>
                  <a:noFill/>
                </a:ln>
                <a:solidFill>
                  <a:prstClr val="black"/>
                </a:solidFill>
                <a:effectLst/>
                <a:uLnTx/>
                <a:uFillTx/>
                <a:ea typeface="+mn-ea"/>
                <a:cs typeface="+mn-cs"/>
              </a:rPr>
              <a:t>Rebellion against the Weimar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dirty="0">
                <a:solidFill>
                  <a:prstClr val="black"/>
                </a:solidFill>
              </a:rPr>
              <a:t>Weimar Recovery</a:t>
            </a:r>
          </a:p>
        </p:txBody>
      </p:sp>
      <p:sp>
        <p:nvSpPr>
          <p:cNvPr id="44" name="TextBox 2">
            <a:extLst>
              <a:ext uri="{FF2B5EF4-FFF2-40B4-BE49-F238E27FC236}">
                <a16:creationId xmlns:a16="http://schemas.microsoft.com/office/drawing/2014/main" id="{249D4304-D042-491E-90CE-6658CC887AF7}"/>
              </a:ext>
            </a:extLst>
          </p:cNvPr>
          <p:cNvSpPr txBox="1"/>
          <p:nvPr/>
        </p:nvSpPr>
        <p:spPr>
          <a:xfrm>
            <a:off x="68851" y="1945908"/>
            <a:ext cx="3987207" cy="1938992"/>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Bernard MT Condensed" panose="02050806060905020404" pitchFamily="18" charset="0"/>
              </a:rPr>
              <a:t>Germany before WWI and German Imperialism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mn-ea"/>
                <a:cs typeface="+mn-cs"/>
              </a:rPr>
              <a:t>The Kaiser decided that Germany should have an empire abroad</a:t>
            </a:r>
            <a:r>
              <a:rPr kumimoji="0" lang="en-GB" sz="1200" b="0" i="0" u="none" strike="noStrike" kern="1200" cap="none" spc="0" normalizeH="0" noProof="0" dirty="0">
                <a:ln>
                  <a:noFill/>
                </a:ln>
                <a:solidFill>
                  <a:prstClr val="black"/>
                </a:solidFill>
                <a:effectLst/>
                <a:uLnTx/>
                <a:uFillTx/>
                <a:ea typeface="+mn-ea"/>
                <a:cs typeface="+mn-cs"/>
              </a:rPr>
              <a:t> as other larger European countries (France, Britain and Portugal) did.</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sz="1200" baseline="0" dirty="0">
                <a:solidFill>
                  <a:prstClr val="black"/>
                </a:solidFill>
              </a:rPr>
              <a:t>He</a:t>
            </a:r>
            <a:r>
              <a:rPr lang="en-GB" sz="1200" dirty="0">
                <a:solidFill>
                  <a:prstClr val="black"/>
                </a:solidFill>
              </a:rPr>
              <a:t> wanted to transform Germany into a global power. This idea was known as Weltpolitik (world policy).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mn-ea"/>
                <a:cs typeface="+mn-cs"/>
              </a:rPr>
              <a:t>Germany took over other nations</a:t>
            </a:r>
            <a:r>
              <a:rPr lang="en-GB" sz="1200" dirty="0">
                <a:solidFill>
                  <a:prstClr val="black"/>
                </a:solidFill>
              </a:rPr>
              <a:t>, most notably in Africa.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mn-ea"/>
                <a:cs typeface="+mn-cs"/>
              </a:rPr>
              <a:t>The</a:t>
            </a:r>
            <a:r>
              <a:rPr kumimoji="0" lang="en-GB" sz="1200" b="0" i="0" u="none" strike="noStrike" kern="1200" cap="none" spc="0" normalizeH="0" noProof="0" dirty="0">
                <a:ln>
                  <a:noFill/>
                </a:ln>
                <a:solidFill>
                  <a:prstClr val="black"/>
                </a:solidFill>
                <a:effectLst/>
                <a:uLnTx/>
                <a:uFillTx/>
                <a:ea typeface="+mn-ea"/>
                <a:cs typeface="+mn-cs"/>
              </a:rPr>
              <a:t> Kaiser wanted a large navy of powerful battleships. He thought it would help Germany take over more countries and protect the countries already in the German Empire.</a:t>
            </a:r>
            <a:endParaRPr kumimoji="0" lang="en-GB" sz="1200" b="0" i="0" u="none" strike="noStrike" kern="1200" cap="none" spc="0" normalizeH="0" baseline="0" noProof="0" dirty="0">
              <a:ln>
                <a:noFill/>
              </a:ln>
              <a:solidFill>
                <a:prstClr val="black"/>
              </a:solidFill>
              <a:effectLst/>
              <a:uLnTx/>
              <a:uFillTx/>
              <a:ea typeface="+mn-ea"/>
              <a:cs typeface="+mn-cs"/>
            </a:endParaRPr>
          </a:p>
        </p:txBody>
      </p:sp>
      <p:sp>
        <p:nvSpPr>
          <p:cNvPr id="46" name="Rectangle 45">
            <a:extLst>
              <a:ext uri="{FF2B5EF4-FFF2-40B4-BE49-F238E27FC236}">
                <a16:creationId xmlns:a16="http://schemas.microsoft.com/office/drawing/2014/main" id="{B007D08D-C247-4277-AEA6-B78BA77CA3A1}"/>
              </a:ext>
            </a:extLst>
          </p:cNvPr>
          <p:cNvSpPr/>
          <p:nvPr/>
        </p:nvSpPr>
        <p:spPr>
          <a:xfrm>
            <a:off x="68851" y="3939146"/>
            <a:ext cx="3987207" cy="2862322"/>
          </a:xfrm>
          <a:prstGeom prst="rect">
            <a:avLst/>
          </a:prstGeom>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Bernard MT Condensed" panose="02050806060905020404" pitchFamily="18" charset="0"/>
              </a:rPr>
              <a:t>Weimar Republic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mn-ea"/>
                <a:cs typeface="+mn-cs"/>
              </a:rPr>
              <a:t>Friedrich Ebert,</a:t>
            </a:r>
            <a:r>
              <a:rPr kumimoji="0" lang="en-GB" sz="1200" b="0" i="0" u="none" strike="noStrike" kern="1200" cap="none" spc="0" normalizeH="0" noProof="0" dirty="0">
                <a:ln>
                  <a:noFill/>
                </a:ln>
                <a:solidFill>
                  <a:prstClr val="black"/>
                </a:solidFill>
                <a:effectLst/>
                <a:uLnTx/>
                <a:uFillTx/>
                <a:ea typeface="+mn-ea"/>
                <a:cs typeface="+mn-cs"/>
              </a:rPr>
              <a:t> the SPD leader, became the new German President</a:t>
            </a:r>
            <a:r>
              <a:rPr lang="en-GB" sz="1200" dirty="0">
                <a:solidFill>
                  <a:prstClr val="black"/>
                </a:solidFill>
              </a:rPr>
              <a:t> in January 1919.</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GB" sz="1200" dirty="0">
              <a:solidFill>
                <a:prstClr val="black"/>
              </a:solidFill>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ea typeface="+mn-ea"/>
              <a:cs typeface="+mn-cs"/>
            </a:endParaRPr>
          </a:p>
        </p:txBody>
      </p:sp>
      <p:sp>
        <p:nvSpPr>
          <p:cNvPr id="48" name="Rectangle 47">
            <a:extLst>
              <a:ext uri="{FF2B5EF4-FFF2-40B4-BE49-F238E27FC236}">
                <a16:creationId xmlns:a16="http://schemas.microsoft.com/office/drawing/2014/main" id="{3D5EF3A5-1FAD-4D9F-9C85-05E60570E081}"/>
              </a:ext>
            </a:extLst>
          </p:cNvPr>
          <p:cNvSpPr/>
          <p:nvPr/>
        </p:nvSpPr>
        <p:spPr>
          <a:xfrm>
            <a:off x="4104319" y="2817168"/>
            <a:ext cx="5129283" cy="2661370"/>
          </a:xfrm>
          <a:prstGeom prst="rect">
            <a:avLst/>
          </a:prstGeom>
          <a:ln w="19050">
            <a:solidFill>
              <a:srgbClr val="00206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200" dirty="0">
                <a:solidFill>
                  <a:prstClr val="black"/>
                </a:solidFill>
                <a:latin typeface="Bernard MT Condensed" panose="02050806060905020404" pitchFamily="18" charset="0"/>
                <a:ea typeface="Calibri" panose="020F0502020204030204" pitchFamily="34" charset="0"/>
                <a:cs typeface="Times New Roman" panose="02020603050405020304" pitchFamily="18" charset="0"/>
              </a:rPr>
              <a:t>Germany and WWI</a:t>
            </a:r>
          </a:p>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ea typeface="Calibri" panose="020F0502020204030204" pitchFamily="34" charset="0"/>
                <a:cs typeface="Times New Roman" panose="02020603050405020304" pitchFamily="18" charset="0"/>
              </a:rPr>
              <a:t>Impact</a:t>
            </a:r>
            <a:r>
              <a:rPr kumimoji="0" lang="en-GB" sz="1200" b="0" i="0" u="none" strike="noStrike" kern="1200" cap="none" spc="0" normalizeH="0" noProof="0" dirty="0">
                <a:ln>
                  <a:noFill/>
                </a:ln>
                <a:solidFill>
                  <a:prstClr val="black"/>
                </a:solidFill>
                <a:effectLst/>
                <a:uLnTx/>
                <a:uFillTx/>
                <a:ea typeface="Calibri" panose="020F0502020204030204" pitchFamily="34" charset="0"/>
                <a:cs typeface="Times New Roman" panose="02020603050405020304" pitchFamily="18" charset="0"/>
              </a:rPr>
              <a:t> of the War on Germany:</a:t>
            </a:r>
          </a:p>
          <a:p>
            <a:pPr marL="0" marR="0" lvl="0" indent="0" algn="just" defTabSz="914400" rtl="0" eaLnBrk="1" fontAlgn="auto" latinLnBrk="0" hangingPunct="1">
              <a:lnSpc>
                <a:spcPct val="107000"/>
              </a:lnSpc>
              <a:spcBef>
                <a:spcPts val="0"/>
              </a:spcBef>
              <a:spcAft>
                <a:spcPts val="0"/>
              </a:spcAft>
              <a:buClrTx/>
              <a:buSzTx/>
              <a:buFontTx/>
              <a:buNone/>
              <a:tabLst/>
              <a:defRPr/>
            </a:pPr>
            <a:r>
              <a:rPr lang="en-GB" sz="1200" noProof="0" dirty="0">
                <a:solidFill>
                  <a:prstClr val="black"/>
                </a:solidFill>
                <a:ea typeface="Calibri" panose="020F0502020204030204" pitchFamily="34" charset="0"/>
                <a:cs typeface="Times New Roman" panose="02020603050405020304" pitchFamily="18" charset="0"/>
              </a:rPr>
              <a:t>Germany was virtually bankrupt – Germany had borrowed money from the USA to pay for the war – this would need to be paid back. Germany lent some money to their allies. The war left 600,000 war widows and 2 million children without fathers. German factories were exhausted by the war.</a:t>
            </a:r>
          </a:p>
          <a:p>
            <a:pPr marL="0" marR="0" lvl="0" indent="0" algn="just" defTabSz="914400" rtl="0" eaLnBrk="1" fontAlgn="auto" latinLnBrk="0" hangingPunct="1">
              <a:lnSpc>
                <a:spcPct val="107000"/>
              </a:lnSpc>
              <a:spcBef>
                <a:spcPts val="0"/>
              </a:spcBef>
              <a:spcAft>
                <a:spcPts val="0"/>
              </a:spcAft>
              <a:buClrTx/>
              <a:buSzTx/>
              <a:buFontTx/>
              <a:buNone/>
              <a:tabLst/>
              <a:defRPr/>
            </a:pPr>
            <a:r>
              <a:rPr lang="en-GB" sz="1200" dirty="0">
                <a:solidFill>
                  <a:prstClr val="black"/>
                </a:solidFill>
                <a:ea typeface="Calibri" panose="020F0502020204030204" pitchFamily="34" charset="0"/>
                <a:cs typeface="Times New Roman" panose="02020603050405020304" pitchFamily="18" charset="0"/>
              </a:rPr>
              <a:t>The war divided German society further – Some factory owners made a fortune during the war, while German workers had restrictions placed on their wages. Women worked in the factories during the war – some felt this damaged family values.</a:t>
            </a:r>
          </a:p>
          <a:p>
            <a:pPr marL="0" marR="0" lvl="0" indent="0" algn="just" defTabSz="914400" rtl="0" eaLnBrk="1" fontAlgn="auto" latinLnBrk="0" hangingPunct="1">
              <a:lnSpc>
                <a:spcPct val="107000"/>
              </a:lnSpc>
              <a:spcBef>
                <a:spcPts val="0"/>
              </a:spcBef>
              <a:spcAft>
                <a:spcPts val="0"/>
              </a:spcAft>
              <a:buClrTx/>
              <a:buSzTx/>
              <a:buFontTx/>
              <a:buNone/>
              <a:tabLst/>
              <a:defRPr/>
            </a:pPr>
            <a:r>
              <a:rPr lang="en-GB" sz="1200" noProof="0" dirty="0">
                <a:solidFill>
                  <a:prstClr val="black"/>
                </a:solidFill>
                <a:ea typeface="Calibri" panose="020F0502020204030204" pitchFamily="34" charset="0"/>
                <a:cs typeface="Times New Roman" panose="02020603050405020304" pitchFamily="18" charset="0"/>
              </a:rPr>
              <a:t>Germany had become more politically unstable – Before the war, Germany had been a stable, rich nation. Many ex-soldiers and civilians felt Germany could have won the war. They felt betrayed by the </a:t>
            </a:r>
            <a:r>
              <a:rPr lang="en-GB" sz="1200" b="1" noProof="0" dirty="0">
                <a:solidFill>
                  <a:prstClr val="black"/>
                </a:solidFill>
                <a:ea typeface="Calibri" panose="020F0502020204030204" pitchFamily="34" charset="0"/>
                <a:cs typeface="Times New Roman" panose="02020603050405020304" pitchFamily="18" charset="0"/>
              </a:rPr>
              <a:t>November Criminals</a:t>
            </a:r>
            <a:r>
              <a:rPr lang="en-GB" sz="1200" noProof="0" dirty="0">
                <a:solidFill>
                  <a:prstClr val="black"/>
                </a:solidFill>
                <a:ea typeface="Calibri" panose="020F0502020204030204" pitchFamily="34" charset="0"/>
                <a:cs typeface="Times New Roman" panose="02020603050405020304" pitchFamily="18" charset="0"/>
              </a:rPr>
              <a:t>.</a:t>
            </a:r>
          </a:p>
        </p:txBody>
      </p:sp>
      <mc:AlternateContent xmlns:mc="http://schemas.openxmlformats.org/markup-compatibility/2006" xmlns:p14="http://schemas.microsoft.com/office/powerpoint/2010/main">
        <mc:Choice Requires="p14">
          <p:contentPart p14:bwMode="auto" r:id="rId3">
            <p14:nvContentPartPr>
              <p14:cNvPr id="50" name="Ink 49">
                <a:extLst>
                  <a:ext uri="{FF2B5EF4-FFF2-40B4-BE49-F238E27FC236}">
                    <a16:creationId xmlns:a16="http://schemas.microsoft.com/office/drawing/2014/main" id="{6CD6CFD8-1B01-46E2-AF90-EAD74CD67937}"/>
                  </a:ext>
                </a:extLst>
              </p14:cNvPr>
              <p14:cNvContentPartPr/>
              <p14:nvPr/>
            </p14:nvContentPartPr>
            <p14:xfrm>
              <a:off x="634723" y="2102874"/>
              <a:ext cx="2799000" cy="48240"/>
            </p14:xfrm>
          </p:contentPart>
        </mc:Choice>
        <mc:Fallback xmlns="">
          <p:pic>
            <p:nvPicPr>
              <p:cNvPr id="50" name="Ink 49">
                <a:extLst>
                  <a:ext uri="{FF2B5EF4-FFF2-40B4-BE49-F238E27FC236}">
                    <a16:creationId xmlns:a16="http://schemas.microsoft.com/office/drawing/2014/main" id="{6CD6CFD8-1B01-46E2-AF90-EAD74CD67937}"/>
                  </a:ext>
                </a:extLst>
              </p:cNvPr>
              <p:cNvPicPr/>
              <p:nvPr/>
            </p:nvPicPr>
            <p:blipFill>
              <a:blip r:embed="rId4"/>
              <a:stretch>
                <a:fillRect/>
              </a:stretch>
            </p:blipFill>
            <p:spPr>
              <a:xfrm>
                <a:off x="562723" y="1958874"/>
                <a:ext cx="294264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2" name="Ink 51">
                <a:extLst>
                  <a:ext uri="{FF2B5EF4-FFF2-40B4-BE49-F238E27FC236}">
                    <a16:creationId xmlns:a16="http://schemas.microsoft.com/office/drawing/2014/main" id="{E048371C-685B-4CEB-924A-2523EE6A3733}"/>
                  </a:ext>
                </a:extLst>
              </p14:cNvPr>
              <p14:cNvContentPartPr/>
              <p14:nvPr/>
            </p14:nvContentPartPr>
            <p14:xfrm>
              <a:off x="1390195" y="3043051"/>
              <a:ext cx="1524240" cy="34200"/>
            </p14:xfrm>
          </p:contentPart>
        </mc:Choice>
        <mc:Fallback xmlns="">
          <p:pic>
            <p:nvPicPr>
              <p:cNvPr id="52" name="Ink 51">
                <a:extLst>
                  <a:ext uri="{FF2B5EF4-FFF2-40B4-BE49-F238E27FC236}">
                    <a16:creationId xmlns:a16="http://schemas.microsoft.com/office/drawing/2014/main" id="{E048371C-685B-4CEB-924A-2523EE6A3733}"/>
                  </a:ext>
                </a:extLst>
              </p:cNvPr>
              <p:cNvPicPr/>
              <p:nvPr/>
            </p:nvPicPr>
            <p:blipFill>
              <a:blip r:embed="rId6"/>
              <a:stretch>
                <a:fillRect/>
              </a:stretch>
            </p:blipFill>
            <p:spPr>
              <a:xfrm>
                <a:off x="1375795" y="3014907"/>
                <a:ext cx="1552320" cy="9048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4" name="Ink 53">
                <a:extLst>
                  <a:ext uri="{FF2B5EF4-FFF2-40B4-BE49-F238E27FC236}">
                    <a16:creationId xmlns:a16="http://schemas.microsoft.com/office/drawing/2014/main" id="{1F25E740-FA8B-44F5-907D-148EE941C862}"/>
                  </a:ext>
                </a:extLst>
              </p14:cNvPr>
              <p14:cNvContentPartPr/>
              <p14:nvPr/>
            </p14:nvContentPartPr>
            <p14:xfrm>
              <a:off x="1356778" y="2918967"/>
              <a:ext cx="1607400" cy="82080"/>
            </p14:xfrm>
          </p:contentPart>
        </mc:Choice>
        <mc:Fallback xmlns="">
          <p:pic>
            <p:nvPicPr>
              <p:cNvPr id="54" name="Ink 53">
                <a:extLst>
                  <a:ext uri="{FF2B5EF4-FFF2-40B4-BE49-F238E27FC236}">
                    <a16:creationId xmlns:a16="http://schemas.microsoft.com/office/drawing/2014/main" id="{1F25E740-FA8B-44F5-907D-148EE941C862}"/>
                  </a:ext>
                </a:extLst>
              </p:cNvPr>
              <p:cNvPicPr/>
              <p:nvPr/>
            </p:nvPicPr>
            <p:blipFill>
              <a:blip r:embed="rId8"/>
              <a:stretch>
                <a:fillRect/>
              </a:stretch>
            </p:blipFill>
            <p:spPr>
              <a:xfrm>
                <a:off x="1342378" y="2890651"/>
                <a:ext cx="1635480" cy="138712"/>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6" name="Ink 55">
                <a:extLst>
                  <a:ext uri="{FF2B5EF4-FFF2-40B4-BE49-F238E27FC236}">
                    <a16:creationId xmlns:a16="http://schemas.microsoft.com/office/drawing/2014/main" id="{BC2A90E8-A404-4190-A094-15DCF3D1C9C1}"/>
                  </a:ext>
                </a:extLst>
              </p14:cNvPr>
              <p14:cNvContentPartPr/>
              <p14:nvPr/>
            </p14:nvContentPartPr>
            <p14:xfrm>
              <a:off x="1556515" y="2953773"/>
              <a:ext cx="1431720" cy="59400"/>
            </p14:xfrm>
          </p:contentPart>
        </mc:Choice>
        <mc:Fallback xmlns="">
          <p:pic>
            <p:nvPicPr>
              <p:cNvPr id="56" name="Ink 55">
                <a:extLst>
                  <a:ext uri="{FF2B5EF4-FFF2-40B4-BE49-F238E27FC236}">
                    <a16:creationId xmlns:a16="http://schemas.microsoft.com/office/drawing/2014/main" id="{BC2A90E8-A404-4190-A094-15DCF3D1C9C1}"/>
                  </a:ext>
                </a:extLst>
              </p:cNvPr>
              <p:cNvPicPr/>
              <p:nvPr/>
            </p:nvPicPr>
            <p:blipFill>
              <a:blip r:embed="rId10"/>
              <a:stretch>
                <a:fillRect/>
              </a:stretch>
            </p:blipFill>
            <p:spPr>
              <a:xfrm>
                <a:off x="1542115" y="2925333"/>
                <a:ext cx="145980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8" name="Ink 57">
                <a:extLst>
                  <a:ext uri="{FF2B5EF4-FFF2-40B4-BE49-F238E27FC236}">
                    <a16:creationId xmlns:a16="http://schemas.microsoft.com/office/drawing/2014/main" id="{3201B429-FF65-490A-9D5C-D95A720300C4}"/>
                  </a:ext>
                </a:extLst>
              </p14:cNvPr>
              <p14:cNvContentPartPr/>
              <p14:nvPr/>
            </p14:nvContentPartPr>
            <p14:xfrm>
              <a:off x="1378446" y="2973213"/>
              <a:ext cx="702720" cy="79920"/>
            </p14:xfrm>
          </p:contentPart>
        </mc:Choice>
        <mc:Fallback xmlns="">
          <p:pic>
            <p:nvPicPr>
              <p:cNvPr id="58" name="Ink 57">
                <a:extLst>
                  <a:ext uri="{FF2B5EF4-FFF2-40B4-BE49-F238E27FC236}">
                    <a16:creationId xmlns:a16="http://schemas.microsoft.com/office/drawing/2014/main" id="{3201B429-FF65-490A-9D5C-D95A720300C4}"/>
                  </a:ext>
                </a:extLst>
              </p:cNvPr>
              <p:cNvPicPr/>
              <p:nvPr/>
            </p:nvPicPr>
            <p:blipFill>
              <a:blip r:embed="rId12"/>
              <a:stretch>
                <a:fillRect/>
              </a:stretch>
            </p:blipFill>
            <p:spPr>
              <a:xfrm>
                <a:off x="1364039" y="2944773"/>
                <a:ext cx="730814"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0" name="Ink 59">
                <a:extLst>
                  <a:ext uri="{FF2B5EF4-FFF2-40B4-BE49-F238E27FC236}">
                    <a16:creationId xmlns:a16="http://schemas.microsoft.com/office/drawing/2014/main" id="{4D010E47-868D-45D3-833A-0DB89EC31FE4}"/>
                  </a:ext>
                </a:extLst>
              </p14:cNvPr>
              <p14:cNvContentPartPr/>
              <p14:nvPr/>
            </p14:nvContentPartPr>
            <p14:xfrm>
              <a:off x="2932075" y="3067531"/>
              <a:ext cx="65520" cy="360"/>
            </p14:xfrm>
          </p:contentPart>
        </mc:Choice>
        <mc:Fallback xmlns="">
          <p:pic>
            <p:nvPicPr>
              <p:cNvPr id="60" name="Ink 59">
                <a:extLst>
                  <a:ext uri="{FF2B5EF4-FFF2-40B4-BE49-F238E27FC236}">
                    <a16:creationId xmlns:a16="http://schemas.microsoft.com/office/drawing/2014/main" id="{4D010E47-868D-45D3-833A-0DB89EC31FE4}"/>
                  </a:ext>
                </a:extLst>
              </p:cNvPr>
              <p:cNvPicPr/>
              <p:nvPr/>
            </p:nvPicPr>
            <p:blipFill>
              <a:blip r:embed="rId14"/>
              <a:stretch>
                <a:fillRect/>
              </a:stretch>
            </p:blipFill>
            <p:spPr>
              <a:xfrm>
                <a:off x="2917595" y="3039091"/>
                <a:ext cx="93755"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62" name="Ink 61">
                <a:extLst>
                  <a:ext uri="{FF2B5EF4-FFF2-40B4-BE49-F238E27FC236}">
                    <a16:creationId xmlns:a16="http://schemas.microsoft.com/office/drawing/2014/main" id="{02A0CF1C-EC41-42B4-9BBE-823E64807B2A}"/>
                  </a:ext>
                </a:extLst>
              </p14:cNvPr>
              <p14:cNvContentPartPr/>
              <p14:nvPr/>
            </p14:nvContentPartPr>
            <p14:xfrm>
              <a:off x="2663544" y="2759568"/>
              <a:ext cx="951327" cy="115200"/>
            </p14:xfrm>
          </p:contentPart>
        </mc:Choice>
        <mc:Fallback xmlns="">
          <p:pic>
            <p:nvPicPr>
              <p:cNvPr id="62" name="Ink 61">
                <a:extLst>
                  <a:ext uri="{FF2B5EF4-FFF2-40B4-BE49-F238E27FC236}">
                    <a16:creationId xmlns:a16="http://schemas.microsoft.com/office/drawing/2014/main" id="{02A0CF1C-EC41-42B4-9BBE-823E64807B2A}"/>
                  </a:ext>
                </a:extLst>
              </p:cNvPr>
              <p:cNvPicPr/>
              <p:nvPr/>
            </p:nvPicPr>
            <p:blipFill>
              <a:blip r:embed="rId16"/>
              <a:stretch>
                <a:fillRect/>
              </a:stretch>
            </p:blipFill>
            <p:spPr>
              <a:xfrm>
                <a:off x="2649135" y="2731128"/>
                <a:ext cx="979424"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64" name="Ink 63">
                <a:extLst>
                  <a:ext uri="{FF2B5EF4-FFF2-40B4-BE49-F238E27FC236}">
                    <a16:creationId xmlns:a16="http://schemas.microsoft.com/office/drawing/2014/main" id="{70ABA387-78E4-40EC-BB32-2585170C0FE5}"/>
                  </a:ext>
                </a:extLst>
              </p14:cNvPr>
              <p14:cNvContentPartPr/>
              <p14:nvPr/>
            </p14:nvContentPartPr>
            <p14:xfrm flipV="1">
              <a:off x="6213103" y="2938263"/>
              <a:ext cx="1090080" cy="45719"/>
            </p14:xfrm>
          </p:contentPart>
        </mc:Choice>
        <mc:Fallback xmlns="">
          <p:pic>
            <p:nvPicPr>
              <p:cNvPr id="64" name="Ink 63">
                <a:extLst>
                  <a:ext uri="{FF2B5EF4-FFF2-40B4-BE49-F238E27FC236}">
                    <a16:creationId xmlns:a16="http://schemas.microsoft.com/office/drawing/2014/main" id="{70ABA387-78E4-40EC-BB32-2585170C0FE5}"/>
                  </a:ext>
                </a:extLst>
              </p:cNvPr>
              <p:cNvPicPr/>
              <p:nvPr/>
            </p:nvPicPr>
            <p:blipFill>
              <a:blip r:embed="rId18"/>
              <a:stretch>
                <a:fillRect/>
              </a:stretch>
            </p:blipFill>
            <p:spPr>
              <a:xfrm flipV="1">
                <a:off x="6141103" y="2794266"/>
                <a:ext cx="1233720" cy="33335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66" name="Ink 65">
                <a:extLst>
                  <a:ext uri="{FF2B5EF4-FFF2-40B4-BE49-F238E27FC236}">
                    <a16:creationId xmlns:a16="http://schemas.microsoft.com/office/drawing/2014/main" id="{7BCE6F9B-D52F-48F4-8506-5C0B2854BB96}"/>
                  </a:ext>
                </a:extLst>
              </p14:cNvPr>
              <p14:cNvContentPartPr/>
              <p14:nvPr/>
            </p14:nvContentPartPr>
            <p14:xfrm>
              <a:off x="4261993" y="3332334"/>
              <a:ext cx="1912320" cy="56160"/>
            </p14:xfrm>
          </p:contentPart>
        </mc:Choice>
        <mc:Fallback xmlns="">
          <p:pic>
            <p:nvPicPr>
              <p:cNvPr id="66" name="Ink 65">
                <a:extLst>
                  <a:ext uri="{FF2B5EF4-FFF2-40B4-BE49-F238E27FC236}">
                    <a16:creationId xmlns:a16="http://schemas.microsoft.com/office/drawing/2014/main" id="{7BCE6F9B-D52F-48F4-8506-5C0B2854BB96}"/>
                  </a:ext>
                </a:extLst>
              </p:cNvPr>
              <p:cNvPicPr/>
              <p:nvPr/>
            </p:nvPicPr>
            <p:blipFill>
              <a:blip r:embed="rId20"/>
              <a:stretch>
                <a:fillRect/>
              </a:stretch>
            </p:blipFill>
            <p:spPr>
              <a:xfrm>
                <a:off x="4242913" y="3293928"/>
                <a:ext cx="1950120" cy="13261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68" name="Ink 67">
                <a:extLst>
                  <a:ext uri="{FF2B5EF4-FFF2-40B4-BE49-F238E27FC236}">
                    <a16:creationId xmlns:a16="http://schemas.microsoft.com/office/drawing/2014/main" id="{266F0FC7-0A0E-4923-ACF8-63588F2DCD0E}"/>
                  </a:ext>
                </a:extLst>
              </p14:cNvPr>
              <p14:cNvContentPartPr/>
              <p14:nvPr/>
            </p14:nvContentPartPr>
            <p14:xfrm>
              <a:off x="4238062" y="4081456"/>
              <a:ext cx="2439776" cy="83934"/>
            </p14:xfrm>
          </p:contentPart>
        </mc:Choice>
        <mc:Fallback xmlns="">
          <p:pic>
            <p:nvPicPr>
              <p:cNvPr id="68" name="Ink 67">
                <a:extLst>
                  <a:ext uri="{FF2B5EF4-FFF2-40B4-BE49-F238E27FC236}">
                    <a16:creationId xmlns:a16="http://schemas.microsoft.com/office/drawing/2014/main" id="{266F0FC7-0A0E-4923-ACF8-63588F2DCD0E}"/>
                  </a:ext>
                </a:extLst>
              </p:cNvPr>
              <p:cNvPicPr/>
              <p:nvPr/>
            </p:nvPicPr>
            <p:blipFill>
              <a:blip r:embed="rId22"/>
              <a:stretch>
                <a:fillRect/>
              </a:stretch>
            </p:blipFill>
            <p:spPr>
              <a:xfrm>
                <a:off x="4218979" y="4043271"/>
                <a:ext cx="2477582" cy="15994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70" name="Ink 69">
                <a:extLst>
                  <a:ext uri="{FF2B5EF4-FFF2-40B4-BE49-F238E27FC236}">
                    <a16:creationId xmlns:a16="http://schemas.microsoft.com/office/drawing/2014/main" id="{C52BAD78-94EA-44BE-9E82-BAD1CBDA1529}"/>
                  </a:ext>
                </a:extLst>
              </p14:cNvPr>
              <p14:cNvContentPartPr/>
              <p14:nvPr/>
            </p14:nvContentPartPr>
            <p14:xfrm flipV="1">
              <a:off x="4224427" y="4891610"/>
              <a:ext cx="2975327" cy="45719"/>
            </p14:xfrm>
          </p:contentPart>
        </mc:Choice>
        <mc:Fallback xmlns="">
          <p:pic>
            <p:nvPicPr>
              <p:cNvPr id="70" name="Ink 69">
                <a:extLst>
                  <a:ext uri="{FF2B5EF4-FFF2-40B4-BE49-F238E27FC236}">
                    <a16:creationId xmlns:a16="http://schemas.microsoft.com/office/drawing/2014/main" id="{C52BAD78-94EA-44BE-9E82-BAD1CBDA1529}"/>
                  </a:ext>
                </a:extLst>
              </p:cNvPr>
              <p:cNvPicPr/>
              <p:nvPr/>
            </p:nvPicPr>
            <p:blipFill>
              <a:blip r:embed="rId24"/>
              <a:stretch>
                <a:fillRect/>
              </a:stretch>
            </p:blipFill>
            <p:spPr>
              <a:xfrm flipV="1">
                <a:off x="4205347" y="4863537"/>
                <a:ext cx="3013126" cy="10159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72" name="Ink 71">
                <a:extLst>
                  <a:ext uri="{FF2B5EF4-FFF2-40B4-BE49-F238E27FC236}">
                    <a16:creationId xmlns:a16="http://schemas.microsoft.com/office/drawing/2014/main" id="{00465AA0-68FE-4ACE-8A1B-6201D3CE6164}"/>
                  </a:ext>
                </a:extLst>
              </p14:cNvPr>
              <p14:cNvContentPartPr/>
              <p14:nvPr/>
            </p14:nvContentPartPr>
            <p14:xfrm>
              <a:off x="6961367" y="5325667"/>
              <a:ext cx="1274760" cy="44640"/>
            </p14:xfrm>
          </p:contentPart>
        </mc:Choice>
        <mc:Fallback xmlns="">
          <p:pic>
            <p:nvPicPr>
              <p:cNvPr id="72" name="Ink 71">
                <a:extLst>
                  <a:ext uri="{FF2B5EF4-FFF2-40B4-BE49-F238E27FC236}">
                    <a16:creationId xmlns:a16="http://schemas.microsoft.com/office/drawing/2014/main" id="{00465AA0-68FE-4ACE-8A1B-6201D3CE6164}"/>
                  </a:ext>
                </a:extLst>
              </p:cNvPr>
              <p:cNvPicPr/>
              <p:nvPr/>
            </p:nvPicPr>
            <p:blipFill>
              <a:blip r:embed="rId26"/>
              <a:stretch>
                <a:fillRect/>
              </a:stretch>
            </p:blipFill>
            <p:spPr>
              <a:xfrm>
                <a:off x="6942287" y="5287507"/>
                <a:ext cx="1312560" cy="120600"/>
              </a:xfrm>
              <a:prstGeom prst="rect">
                <a:avLst/>
              </a:prstGeom>
            </p:spPr>
          </p:pic>
        </mc:Fallback>
      </mc:AlternateContent>
      <p:pic>
        <p:nvPicPr>
          <p:cNvPr id="74" name="Picture 73">
            <a:extLst>
              <a:ext uri="{FF2B5EF4-FFF2-40B4-BE49-F238E27FC236}">
                <a16:creationId xmlns:a16="http://schemas.microsoft.com/office/drawing/2014/main" id="{A0CFCF80-3D27-447C-87A6-2F4AD11CB0D8}"/>
              </a:ext>
            </a:extLst>
          </p:cNvPr>
          <p:cNvPicPr>
            <a:picLocks noChangeAspect="1"/>
          </p:cNvPicPr>
          <p:nvPr/>
        </p:nvPicPr>
        <p:blipFill rotWithShape="1">
          <a:blip r:embed="rId27"/>
          <a:srcRect l="3349" t="2737" r="642" b="1305"/>
          <a:stretch/>
        </p:blipFill>
        <p:spPr>
          <a:xfrm>
            <a:off x="106055" y="4529243"/>
            <a:ext cx="3893540" cy="2193122"/>
          </a:xfrm>
          <a:prstGeom prst="rect">
            <a:avLst/>
          </a:prstGeom>
        </p:spPr>
      </p:pic>
      <p:sp>
        <p:nvSpPr>
          <p:cNvPr id="76" name="Rectangle 75">
            <a:extLst>
              <a:ext uri="{FF2B5EF4-FFF2-40B4-BE49-F238E27FC236}">
                <a16:creationId xmlns:a16="http://schemas.microsoft.com/office/drawing/2014/main" id="{D70AECEA-B557-4B72-9202-7A1FF075753E}"/>
              </a:ext>
            </a:extLst>
          </p:cNvPr>
          <p:cNvSpPr/>
          <p:nvPr/>
        </p:nvSpPr>
        <p:spPr>
          <a:xfrm>
            <a:off x="4104319" y="5526299"/>
            <a:ext cx="5129283" cy="1278042"/>
          </a:xfrm>
          <a:prstGeom prst="rect">
            <a:avLst/>
          </a:prstGeom>
          <a:ln w="19050">
            <a:solidFill>
              <a:srgbClr val="00206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200" dirty="0">
                <a:solidFill>
                  <a:prstClr val="black"/>
                </a:solidFill>
                <a:latin typeface="Bernard MT Condensed" panose="02050806060905020404" pitchFamily="18" charset="0"/>
                <a:ea typeface="Calibri" panose="020F0502020204030204" pitchFamily="34" charset="0"/>
                <a:cs typeface="Times New Roman" panose="02020603050405020304" pitchFamily="18" charset="0"/>
              </a:rPr>
              <a:t>Rebellion against the Weimar</a:t>
            </a:r>
          </a:p>
          <a:p>
            <a:pPr marL="0" marR="0" lvl="0" indent="0" defTabSz="914400" rtl="0" eaLnBrk="1" fontAlgn="auto" latinLnBrk="0" hangingPunct="1">
              <a:lnSpc>
                <a:spcPct val="107000"/>
              </a:lnSpc>
              <a:spcBef>
                <a:spcPts val="0"/>
              </a:spcBef>
              <a:spcAft>
                <a:spcPts val="0"/>
              </a:spcAft>
              <a:buClrTx/>
              <a:buSzTx/>
              <a:buFontTx/>
              <a:buNone/>
              <a:tabLst/>
              <a:defRPr/>
            </a:pPr>
            <a:r>
              <a:rPr lang="en-GB" sz="1200" dirty="0">
                <a:latin typeface="Bernard MT Condensed" panose="02050806060905020404" pitchFamily="18" charset="0"/>
                <a:ea typeface="Calibri" panose="020F0502020204030204" pitchFamily="34" charset="0"/>
                <a:cs typeface="Times New Roman" panose="02020603050405020304" pitchFamily="18" charset="0"/>
              </a:rPr>
              <a:t>The </a:t>
            </a:r>
            <a:r>
              <a:rPr lang="en-GB" sz="1200" dirty="0" err="1">
                <a:latin typeface="Bernard MT Condensed" panose="02050806060905020404" pitchFamily="18" charset="0"/>
                <a:ea typeface="Calibri" panose="020F0502020204030204" pitchFamily="34" charset="0"/>
                <a:cs typeface="Times New Roman" panose="02020603050405020304" pitchFamily="18" charset="0"/>
              </a:rPr>
              <a:t>Kapp</a:t>
            </a:r>
            <a:r>
              <a:rPr lang="en-GB" sz="1200" dirty="0">
                <a:latin typeface="Bernard MT Condensed" panose="02050806060905020404" pitchFamily="18" charset="0"/>
                <a:ea typeface="Calibri" panose="020F0502020204030204" pitchFamily="34" charset="0"/>
                <a:cs typeface="Times New Roman" panose="02020603050405020304" pitchFamily="18" charset="0"/>
              </a:rPr>
              <a:t> Putsch</a:t>
            </a:r>
          </a:p>
          <a:p>
            <a:pPr marL="0" marR="0" lvl="0" indent="0" defTabSz="914400" rtl="0" eaLnBrk="1" fontAlgn="auto" latinLnBrk="0" hangingPunct="1">
              <a:lnSpc>
                <a:spcPct val="107000"/>
              </a:lnSpc>
              <a:spcBef>
                <a:spcPts val="0"/>
              </a:spcBef>
              <a:spcAft>
                <a:spcPts val="0"/>
              </a:spcAft>
              <a:buClrTx/>
              <a:buSzTx/>
              <a:buFontTx/>
              <a:buNone/>
              <a:tabLst/>
              <a:defRPr/>
            </a:pPr>
            <a:r>
              <a:rPr lang="en-GB" sz="1200" dirty="0">
                <a:ea typeface="Calibri" panose="020F0502020204030204" pitchFamily="34" charset="0"/>
                <a:cs typeface="Times New Roman" panose="02020603050405020304" pitchFamily="18" charset="0"/>
              </a:rPr>
              <a:t>Wolfgang </a:t>
            </a:r>
            <a:r>
              <a:rPr lang="en-GB" sz="1200" dirty="0" err="1">
                <a:ea typeface="Calibri" panose="020F0502020204030204" pitchFamily="34" charset="0"/>
                <a:cs typeface="Times New Roman" panose="02020603050405020304" pitchFamily="18" charset="0"/>
              </a:rPr>
              <a:t>Kapp</a:t>
            </a:r>
            <a:r>
              <a:rPr lang="en-GB" sz="1200" dirty="0">
                <a:ea typeface="Calibri" panose="020F0502020204030204" pitchFamily="34" charset="0"/>
                <a:cs typeface="Times New Roman" panose="02020603050405020304" pitchFamily="18" charset="0"/>
              </a:rPr>
              <a:t> led 5000 men from the Free Corps to take over Berlin in March 1920.</a:t>
            </a:r>
          </a:p>
          <a:p>
            <a:pPr marL="0" marR="0" lvl="0" indent="0" defTabSz="914400" rtl="0" eaLnBrk="1" fontAlgn="auto" latinLnBrk="0" hangingPunct="1">
              <a:lnSpc>
                <a:spcPct val="107000"/>
              </a:lnSpc>
              <a:spcBef>
                <a:spcPts val="0"/>
              </a:spcBef>
              <a:spcAft>
                <a:spcPts val="0"/>
              </a:spcAft>
              <a:buClrTx/>
              <a:buSzTx/>
              <a:buFontTx/>
              <a:buNone/>
              <a:tabLst/>
              <a:defRPr/>
            </a:pPr>
            <a:r>
              <a:rPr lang="en-GB" sz="1200" dirty="0">
                <a:latin typeface="Bernard MT Condensed" panose="02050806060905020404" pitchFamily="18" charset="0"/>
                <a:ea typeface="Calibri" panose="020F0502020204030204" pitchFamily="34" charset="0"/>
                <a:cs typeface="Times New Roman" panose="02020603050405020304" pitchFamily="18" charset="0"/>
              </a:rPr>
              <a:t>Red Rising in the Ruhr</a:t>
            </a:r>
          </a:p>
          <a:p>
            <a:pPr marL="0" marR="0" lvl="0" indent="0" defTabSz="914400" rtl="0" eaLnBrk="1" fontAlgn="auto" latinLnBrk="0" hangingPunct="1">
              <a:lnSpc>
                <a:spcPct val="107000"/>
              </a:lnSpc>
              <a:spcBef>
                <a:spcPts val="0"/>
              </a:spcBef>
              <a:spcAft>
                <a:spcPts val="0"/>
              </a:spcAft>
              <a:buClrTx/>
              <a:buSzTx/>
              <a:buFontTx/>
              <a:buNone/>
              <a:tabLst/>
              <a:defRPr/>
            </a:pPr>
            <a:r>
              <a:rPr lang="en-GB" sz="1200" dirty="0">
                <a:ea typeface="Calibri" panose="020F0502020204030204" pitchFamily="34" charset="0"/>
                <a:cs typeface="Times New Roman" panose="02020603050405020304" pitchFamily="18" charset="0"/>
              </a:rPr>
              <a:t>Left-wing workers in the Ruhr went on strike and took over several towns.</a:t>
            </a:r>
          </a:p>
        </p:txBody>
      </p:sp>
      <p:pic>
        <p:nvPicPr>
          <p:cNvPr id="78" name="Picture 77">
            <a:extLst>
              <a:ext uri="{FF2B5EF4-FFF2-40B4-BE49-F238E27FC236}">
                <a16:creationId xmlns:a16="http://schemas.microsoft.com/office/drawing/2014/main" id="{03F5E7EA-F394-4B4F-9CB4-E2680701F992}"/>
              </a:ext>
            </a:extLst>
          </p:cNvPr>
          <p:cNvPicPr>
            <a:picLocks noChangeAspect="1"/>
          </p:cNvPicPr>
          <p:nvPr/>
        </p:nvPicPr>
        <p:blipFill rotWithShape="1">
          <a:blip r:embed="rId28">
            <a:extLst>
              <a:ext uri="{BEBA8EAE-BF5A-486C-A8C5-ECC9F3942E4B}">
                <a14:imgProps xmlns:a14="http://schemas.microsoft.com/office/drawing/2010/main">
                  <a14:imgLayer r:embed="rId29">
                    <a14:imgEffect>
                      <a14:sharpenSoften amount="27000"/>
                    </a14:imgEffect>
                    <a14:imgEffect>
                      <a14:brightnessContrast contrast="3000"/>
                    </a14:imgEffect>
                  </a14:imgLayer>
                </a14:imgProps>
              </a:ext>
            </a:extLst>
          </a:blip>
          <a:srcRect l="3295" r="2231"/>
          <a:stretch/>
        </p:blipFill>
        <p:spPr>
          <a:xfrm>
            <a:off x="9281863" y="2814971"/>
            <a:ext cx="2831687" cy="2682794"/>
          </a:xfrm>
          <a:prstGeom prst="rect">
            <a:avLst/>
          </a:prstGeom>
        </p:spPr>
      </p:pic>
      <p:sp>
        <p:nvSpPr>
          <p:cNvPr id="80" name="TextBox 51">
            <a:extLst>
              <a:ext uri="{FF2B5EF4-FFF2-40B4-BE49-F238E27FC236}">
                <a16:creationId xmlns:a16="http://schemas.microsoft.com/office/drawing/2014/main" id="{CCAFF072-62AA-4853-845E-8FBC63D2421F}"/>
              </a:ext>
            </a:extLst>
          </p:cNvPr>
          <p:cNvSpPr txBox="1"/>
          <p:nvPr/>
        </p:nvSpPr>
        <p:spPr>
          <a:xfrm>
            <a:off x="9284892" y="5492507"/>
            <a:ext cx="2838258" cy="1384995"/>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latin typeface="Bernard MT Condensed" panose="02050806060905020404" pitchFamily="18" charset="0"/>
              </a:rPr>
              <a:t>Weimar Recovery</a:t>
            </a:r>
          </a:p>
          <a:p>
            <a:pPr algn="just"/>
            <a:r>
              <a:rPr lang="en-GB" sz="1200" dirty="0"/>
              <a:t>Gustav Stresemann (1878-1929) was briefly Chancellor in 1923 and tried to help Germany recover. E.g. Hyperinflation Crisis – Stresemann stopped printing old paper money and stated producing the </a:t>
            </a:r>
            <a:r>
              <a:rPr lang="en-GB" sz="1200" dirty="0" err="1"/>
              <a:t>Rentenmark</a:t>
            </a:r>
            <a:r>
              <a:rPr lang="en-GB" sz="1200" dirty="0"/>
              <a:t>.</a:t>
            </a:r>
          </a:p>
        </p:txBody>
      </p:sp>
      <mc:AlternateContent xmlns:mc="http://schemas.openxmlformats.org/markup-compatibility/2006" xmlns:p14="http://schemas.microsoft.com/office/powerpoint/2010/main">
        <mc:Choice Requires="p14">
          <p:contentPart p14:bwMode="auto" r:id="rId30">
            <p14:nvContentPartPr>
              <p14:cNvPr id="82" name="Ink 81">
                <a:extLst>
                  <a:ext uri="{FF2B5EF4-FFF2-40B4-BE49-F238E27FC236}">
                    <a16:creationId xmlns:a16="http://schemas.microsoft.com/office/drawing/2014/main" id="{B1450050-4E54-40A4-B5EE-5B4AD84E597F}"/>
                  </a:ext>
                </a:extLst>
              </p14:cNvPr>
              <p14:cNvContentPartPr/>
              <p14:nvPr/>
            </p14:nvContentPartPr>
            <p14:xfrm>
              <a:off x="4182763" y="5781619"/>
              <a:ext cx="997920" cy="141120"/>
            </p14:xfrm>
          </p:contentPart>
        </mc:Choice>
        <mc:Fallback xmlns="">
          <p:pic>
            <p:nvPicPr>
              <p:cNvPr id="82" name="Ink 81">
                <a:extLst>
                  <a:ext uri="{FF2B5EF4-FFF2-40B4-BE49-F238E27FC236}">
                    <a16:creationId xmlns:a16="http://schemas.microsoft.com/office/drawing/2014/main" id="{B1450050-4E54-40A4-B5EE-5B4AD84E597F}"/>
                  </a:ext>
                </a:extLst>
              </p:cNvPr>
              <p:cNvPicPr/>
              <p:nvPr/>
            </p:nvPicPr>
            <p:blipFill>
              <a:blip r:embed="rId31"/>
              <a:stretch>
                <a:fillRect/>
              </a:stretch>
            </p:blipFill>
            <p:spPr>
              <a:xfrm>
                <a:off x="4163683" y="5743459"/>
                <a:ext cx="1035720" cy="217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84" name="Ink 83">
                <a:extLst>
                  <a:ext uri="{FF2B5EF4-FFF2-40B4-BE49-F238E27FC236}">
                    <a16:creationId xmlns:a16="http://schemas.microsoft.com/office/drawing/2014/main" id="{9C61C401-AF34-4F18-9F77-D20251D22648}"/>
                  </a:ext>
                </a:extLst>
              </p14:cNvPr>
              <p14:cNvContentPartPr/>
              <p14:nvPr/>
            </p14:nvContentPartPr>
            <p14:xfrm>
              <a:off x="4205443" y="6380299"/>
              <a:ext cx="1307880" cy="120600"/>
            </p14:xfrm>
          </p:contentPart>
        </mc:Choice>
        <mc:Fallback xmlns="">
          <p:pic>
            <p:nvPicPr>
              <p:cNvPr id="84" name="Ink 83">
                <a:extLst>
                  <a:ext uri="{FF2B5EF4-FFF2-40B4-BE49-F238E27FC236}">
                    <a16:creationId xmlns:a16="http://schemas.microsoft.com/office/drawing/2014/main" id="{9C61C401-AF34-4F18-9F77-D20251D22648}"/>
                  </a:ext>
                </a:extLst>
              </p:cNvPr>
              <p:cNvPicPr/>
              <p:nvPr/>
            </p:nvPicPr>
            <p:blipFill>
              <a:blip r:embed="rId33"/>
              <a:stretch>
                <a:fillRect/>
              </a:stretch>
            </p:blipFill>
            <p:spPr>
              <a:xfrm>
                <a:off x="4186363" y="6341910"/>
                <a:ext cx="1345680" cy="19701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86" name="Ink 85">
                <a:extLst>
                  <a:ext uri="{FF2B5EF4-FFF2-40B4-BE49-F238E27FC236}">
                    <a16:creationId xmlns:a16="http://schemas.microsoft.com/office/drawing/2014/main" id="{871BB4B5-BAD4-436C-ABE5-7334154DFB00}"/>
                  </a:ext>
                </a:extLst>
              </p14:cNvPr>
              <p14:cNvContentPartPr/>
              <p14:nvPr/>
            </p14:nvContentPartPr>
            <p14:xfrm>
              <a:off x="5817883" y="5623219"/>
              <a:ext cx="1721160" cy="62640"/>
            </p14:xfrm>
          </p:contentPart>
        </mc:Choice>
        <mc:Fallback xmlns="">
          <p:pic>
            <p:nvPicPr>
              <p:cNvPr id="86" name="Ink 85">
                <a:extLst>
                  <a:ext uri="{FF2B5EF4-FFF2-40B4-BE49-F238E27FC236}">
                    <a16:creationId xmlns:a16="http://schemas.microsoft.com/office/drawing/2014/main" id="{871BB4B5-BAD4-436C-ABE5-7334154DFB00}"/>
                  </a:ext>
                </a:extLst>
              </p:cNvPr>
              <p:cNvPicPr/>
              <p:nvPr/>
            </p:nvPicPr>
            <p:blipFill>
              <a:blip r:embed="rId35"/>
              <a:stretch>
                <a:fillRect/>
              </a:stretch>
            </p:blipFill>
            <p:spPr>
              <a:xfrm>
                <a:off x="5745883" y="5479219"/>
                <a:ext cx="1864800" cy="3502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88" name="Ink 87">
                <a:extLst>
                  <a:ext uri="{FF2B5EF4-FFF2-40B4-BE49-F238E27FC236}">
                    <a16:creationId xmlns:a16="http://schemas.microsoft.com/office/drawing/2014/main" id="{52D2CFEA-757E-4F82-9313-CA8ADDD99F0F}"/>
                  </a:ext>
                </a:extLst>
              </p14:cNvPr>
              <p14:cNvContentPartPr/>
              <p14:nvPr/>
            </p14:nvContentPartPr>
            <p14:xfrm>
              <a:off x="10163803" y="5625019"/>
              <a:ext cx="1121040" cy="18720"/>
            </p14:xfrm>
          </p:contentPart>
        </mc:Choice>
        <mc:Fallback xmlns="">
          <p:pic>
            <p:nvPicPr>
              <p:cNvPr id="88" name="Ink 87">
                <a:extLst>
                  <a:ext uri="{FF2B5EF4-FFF2-40B4-BE49-F238E27FC236}">
                    <a16:creationId xmlns:a16="http://schemas.microsoft.com/office/drawing/2014/main" id="{52D2CFEA-757E-4F82-9313-CA8ADDD99F0F}"/>
                  </a:ext>
                </a:extLst>
              </p:cNvPr>
              <p:cNvPicPr/>
              <p:nvPr/>
            </p:nvPicPr>
            <p:blipFill>
              <a:blip r:embed="rId37"/>
              <a:stretch>
                <a:fillRect/>
              </a:stretch>
            </p:blipFill>
            <p:spPr>
              <a:xfrm>
                <a:off x="10091803" y="5481019"/>
                <a:ext cx="126468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90" name="Ink 89">
                <a:extLst>
                  <a:ext uri="{FF2B5EF4-FFF2-40B4-BE49-F238E27FC236}">
                    <a16:creationId xmlns:a16="http://schemas.microsoft.com/office/drawing/2014/main" id="{F2E206E1-3ED6-41E5-8310-30D4D2A14B0F}"/>
                  </a:ext>
                </a:extLst>
              </p14:cNvPr>
              <p14:cNvContentPartPr/>
              <p14:nvPr/>
            </p14:nvContentPartPr>
            <p14:xfrm>
              <a:off x="10793083" y="6086539"/>
              <a:ext cx="1233720" cy="123840"/>
            </p14:xfrm>
          </p:contentPart>
        </mc:Choice>
        <mc:Fallback xmlns="">
          <p:pic>
            <p:nvPicPr>
              <p:cNvPr id="90" name="Ink 89">
                <a:extLst>
                  <a:ext uri="{FF2B5EF4-FFF2-40B4-BE49-F238E27FC236}">
                    <a16:creationId xmlns:a16="http://schemas.microsoft.com/office/drawing/2014/main" id="{F2E206E1-3ED6-41E5-8310-30D4D2A14B0F}"/>
                  </a:ext>
                </a:extLst>
              </p:cNvPr>
              <p:cNvPicPr/>
              <p:nvPr/>
            </p:nvPicPr>
            <p:blipFill>
              <a:blip r:embed="rId39"/>
              <a:stretch>
                <a:fillRect/>
              </a:stretch>
            </p:blipFill>
            <p:spPr>
              <a:xfrm>
                <a:off x="10774009" y="6048379"/>
                <a:ext cx="1271509"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92" name="Ink 91">
                <a:extLst>
                  <a:ext uri="{FF2B5EF4-FFF2-40B4-BE49-F238E27FC236}">
                    <a16:creationId xmlns:a16="http://schemas.microsoft.com/office/drawing/2014/main" id="{2E5E8953-6615-493C-A5E8-985CEAAEA40D}"/>
                  </a:ext>
                </a:extLst>
              </p14:cNvPr>
              <p14:cNvContentPartPr/>
              <p14:nvPr/>
            </p14:nvContentPartPr>
            <p14:xfrm>
              <a:off x="9396283" y="6725179"/>
              <a:ext cx="748080" cy="34920"/>
            </p14:xfrm>
          </p:contentPart>
        </mc:Choice>
        <mc:Fallback xmlns="">
          <p:pic>
            <p:nvPicPr>
              <p:cNvPr id="92" name="Ink 91">
                <a:extLst>
                  <a:ext uri="{FF2B5EF4-FFF2-40B4-BE49-F238E27FC236}">
                    <a16:creationId xmlns:a16="http://schemas.microsoft.com/office/drawing/2014/main" id="{2E5E8953-6615-493C-A5E8-985CEAAEA40D}"/>
                  </a:ext>
                </a:extLst>
              </p:cNvPr>
              <p:cNvPicPr/>
              <p:nvPr/>
            </p:nvPicPr>
            <p:blipFill>
              <a:blip r:embed="rId41"/>
              <a:stretch>
                <a:fillRect/>
              </a:stretch>
            </p:blipFill>
            <p:spPr>
              <a:xfrm>
                <a:off x="9377194" y="6687408"/>
                <a:ext cx="785898" cy="110105"/>
              </a:xfrm>
              <a:prstGeom prst="rect">
                <a:avLst/>
              </a:prstGeom>
            </p:spPr>
          </p:pic>
        </mc:Fallback>
      </mc:AlternateContent>
    </p:spTree>
    <p:extLst>
      <p:ext uri="{BB962C8B-B14F-4D97-AF65-F5344CB8AC3E}">
        <p14:creationId xmlns:p14="http://schemas.microsoft.com/office/powerpoint/2010/main" val="2943152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GEOGRAPHY</a:t>
            </a:r>
          </a:p>
        </p:txBody>
      </p:sp>
      <p:sp>
        <p:nvSpPr>
          <p:cNvPr id="6" name="TextBox 5">
            <a:extLst>
              <a:ext uri="{FF2B5EF4-FFF2-40B4-BE49-F238E27FC236}">
                <a16:creationId xmlns:a16="http://schemas.microsoft.com/office/drawing/2014/main" id="{F5436D73-34C2-409A-9674-2ECDAA8D3E87}"/>
              </a:ext>
            </a:extLst>
          </p:cNvPr>
          <p:cNvSpPr txBox="1"/>
          <p:nvPr/>
        </p:nvSpPr>
        <p:spPr>
          <a:xfrm>
            <a:off x="49506" y="841853"/>
            <a:ext cx="1771152" cy="954107"/>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YEAR/ GROUP: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TERM: AUTUMN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TOPIC: TECTONIC HAZARDS</a:t>
            </a:r>
          </a:p>
        </p:txBody>
      </p:sp>
      <p:sp>
        <p:nvSpPr>
          <p:cNvPr id="8" name="TextBox 7">
            <a:extLst>
              <a:ext uri="{FF2B5EF4-FFF2-40B4-BE49-F238E27FC236}">
                <a16:creationId xmlns:a16="http://schemas.microsoft.com/office/drawing/2014/main" id="{425B303F-67EF-4908-8909-67D25AD8E69A}"/>
              </a:ext>
            </a:extLst>
          </p:cNvPr>
          <p:cNvSpPr txBox="1"/>
          <p:nvPr/>
        </p:nvSpPr>
        <p:spPr>
          <a:xfrm>
            <a:off x="3705209" y="795419"/>
            <a:ext cx="4841766" cy="1600438"/>
          </a:xfrm>
          <a:prstGeom prst="rect">
            <a:avLst/>
          </a:prstGeom>
          <a:no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prstClr val="black"/>
                </a:solidFill>
                <a:effectLst/>
                <a:uLnTx/>
                <a:uFillTx/>
                <a:ea typeface="+mn-ea"/>
                <a:cs typeface="+mn-cs"/>
              </a:rPr>
              <a:t>KEY VOCABULARY</a:t>
            </a:r>
          </a:p>
          <a:p>
            <a:pPr lvl="0" algn="ctr"/>
            <a:r>
              <a:rPr lang="en-GB" sz="1400" dirty="0">
                <a:solidFill>
                  <a:prstClr val="black"/>
                </a:solidFill>
              </a:rPr>
              <a:t>Collision, Conservative, Constructive, Destructive, Effect, Hazard, Hot Spots, Immediate, Long-term, Monitoring, Planning, Plate margins, Prediction, Primary, Protection, Response, Risk, Secondary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prstClr val="black"/>
                </a:solidFill>
                <a:effectLst/>
                <a:uLnTx/>
                <a:uFillTx/>
                <a:ea typeface="+mn-ea"/>
                <a:cs typeface="+mn-cs"/>
              </a:rPr>
              <a:t>KEY EQUIPMENT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ea typeface="+mn-ea"/>
                <a:cs typeface="+mn-cs"/>
              </a:rPr>
              <a:t>Pen, pencil, ruler, purple pen, green pen, glue</a:t>
            </a:r>
          </a:p>
        </p:txBody>
      </p:sp>
      <p:sp>
        <p:nvSpPr>
          <p:cNvPr id="10" name="TextBox 9">
            <a:extLst>
              <a:ext uri="{FF2B5EF4-FFF2-40B4-BE49-F238E27FC236}">
                <a16:creationId xmlns:a16="http://schemas.microsoft.com/office/drawing/2014/main" id="{C5B93152-556A-4850-A699-BF40C08D49D2}"/>
              </a:ext>
            </a:extLst>
          </p:cNvPr>
          <p:cNvSpPr txBox="1"/>
          <p:nvPr/>
        </p:nvSpPr>
        <p:spPr>
          <a:xfrm>
            <a:off x="1877356" y="847932"/>
            <a:ext cx="1771152" cy="954107"/>
          </a:xfrm>
          <a:prstGeom prst="rect">
            <a:avLst/>
          </a:prstGeom>
          <a:no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8E3895"/>
                </a:solidFill>
                <a:effectLst/>
                <a:uLnTx/>
                <a:uFillTx/>
                <a:ea typeface="+mn-ea"/>
                <a:cs typeface="+mn-cs"/>
              </a:rPr>
              <a:t>TECTONIC HAZARDS </a:t>
            </a:r>
          </a:p>
        </p:txBody>
      </p:sp>
      <p:sp>
        <p:nvSpPr>
          <p:cNvPr id="12" name="TextBox 11">
            <a:extLst>
              <a:ext uri="{FF2B5EF4-FFF2-40B4-BE49-F238E27FC236}">
                <a16:creationId xmlns:a16="http://schemas.microsoft.com/office/drawing/2014/main" id="{2A167EB2-6F97-4867-9B8C-A97AA49D72A8}"/>
              </a:ext>
            </a:extLst>
          </p:cNvPr>
          <p:cNvSpPr txBox="1"/>
          <p:nvPr/>
        </p:nvSpPr>
        <p:spPr>
          <a:xfrm>
            <a:off x="8603673" y="795419"/>
            <a:ext cx="3400481" cy="1631216"/>
          </a:xfrm>
          <a:prstGeom prst="rect">
            <a:avLst/>
          </a:prstGeom>
          <a:solidFill>
            <a:srgbClr val="FFFF0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sng" strike="noStrike" kern="1200" cap="none" spc="0" normalizeH="0" baseline="0" noProof="0" dirty="0">
                <a:ln>
                  <a:noFill/>
                </a:ln>
                <a:solidFill>
                  <a:prstClr val="black"/>
                </a:solidFill>
                <a:effectLst/>
                <a:uLnTx/>
                <a:uFillTx/>
                <a:ea typeface="+mn-ea"/>
                <a:cs typeface="+mn-cs"/>
              </a:rPr>
              <a:t>KEY FOCUSSES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ea typeface="+mn-ea"/>
                <a:cs typeface="+mn-cs"/>
              </a:rPr>
              <a:t>What are natural hazards?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rPr>
              <a:t>Physical processes at plate margins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ea typeface="+mn-ea"/>
                <a:cs typeface="+mn-cs"/>
              </a:rPr>
              <a:t>The effects of earthquakes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rPr>
              <a:t>Responses to earthquakes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ea typeface="+mn-ea"/>
                <a:cs typeface="+mn-cs"/>
              </a:rPr>
              <a:t>Living with the risk from tectonic hazards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ea typeface="+mn-ea"/>
                <a:cs typeface="+mn-cs"/>
              </a:rPr>
              <a:t>Reducing the risk from tectonic hazards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prstClr val="black"/>
                </a:solidFill>
              </a:rPr>
              <a:t>Case Studies: Nepal, 2015 &amp; Chile, 2010</a:t>
            </a:r>
            <a:endParaRPr kumimoji="0" lang="en-GB" sz="1400" b="0" i="0" u="none" strike="noStrike" kern="1200" cap="none" spc="0" normalizeH="0" baseline="0" noProof="0" dirty="0">
              <a:ln>
                <a:noFill/>
              </a:ln>
              <a:solidFill>
                <a:prstClr val="black"/>
              </a:solidFill>
              <a:effectLst/>
              <a:uLnTx/>
              <a:uFillTx/>
              <a:ea typeface="+mn-ea"/>
              <a:cs typeface="+mn-cs"/>
            </a:endParaRPr>
          </a:p>
        </p:txBody>
      </p:sp>
      <p:graphicFrame>
        <p:nvGraphicFramePr>
          <p:cNvPr id="13" name="Table 12">
            <a:extLst>
              <a:ext uri="{FF2B5EF4-FFF2-40B4-BE49-F238E27FC236}">
                <a16:creationId xmlns:a16="http://schemas.microsoft.com/office/drawing/2014/main" id="{9D855310-908C-495E-A7DE-AC80F5BD4B51}"/>
              </a:ext>
            </a:extLst>
          </p:cNvPr>
          <p:cNvGraphicFramePr>
            <a:graphicFrameLocks noGrp="1"/>
          </p:cNvGraphicFramePr>
          <p:nvPr/>
        </p:nvGraphicFramePr>
        <p:xfrm>
          <a:off x="67426" y="2035344"/>
          <a:ext cx="3380656" cy="1268258"/>
        </p:xfrm>
        <a:graphic>
          <a:graphicData uri="http://schemas.openxmlformats.org/drawingml/2006/table">
            <a:tbl>
              <a:tblPr firstRow="1" bandRow="1">
                <a:tableStyleId>{21E4AEA4-8DFA-4A89-87EB-49C32662AFE0}</a:tableStyleId>
              </a:tblPr>
              <a:tblGrid>
                <a:gridCol w="994390">
                  <a:extLst>
                    <a:ext uri="{9D8B030D-6E8A-4147-A177-3AD203B41FA5}">
                      <a16:colId xmlns:a16="http://schemas.microsoft.com/office/drawing/2014/main" val="3453008208"/>
                    </a:ext>
                  </a:extLst>
                </a:gridCol>
                <a:gridCol w="2386266">
                  <a:extLst>
                    <a:ext uri="{9D8B030D-6E8A-4147-A177-3AD203B41FA5}">
                      <a16:colId xmlns:a16="http://schemas.microsoft.com/office/drawing/2014/main" val="535879223"/>
                    </a:ext>
                  </a:extLst>
                </a:gridCol>
              </a:tblGrid>
              <a:tr h="221744">
                <a:tc gridSpan="2">
                  <a:txBody>
                    <a:bodyPr/>
                    <a:lstStyle/>
                    <a:p>
                      <a:pPr algn="ctr"/>
                      <a:r>
                        <a:rPr lang="en-GB" sz="700" dirty="0"/>
                        <a:t>The structure of the Earth</a:t>
                      </a:r>
                    </a:p>
                  </a:txBody>
                  <a:tcPr>
                    <a:solidFill>
                      <a:srgbClr val="8E3895"/>
                    </a:solidFill>
                  </a:tcPr>
                </a:tc>
                <a:tc hMerge="1">
                  <a:txBody>
                    <a:bodyPr/>
                    <a:lstStyle/>
                    <a:p>
                      <a:endParaRPr lang="en-GB"/>
                    </a:p>
                  </a:txBody>
                  <a:tcPr/>
                </a:tc>
                <a:extLst>
                  <a:ext uri="{0D108BD9-81ED-4DB2-BD59-A6C34878D82A}">
                    <a16:rowId xmlns:a16="http://schemas.microsoft.com/office/drawing/2014/main" val="3643262443"/>
                  </a:ext>
                </a:extLst>
              </a:tr>
              <a:tr h="279130">
                <a:tc>
                  <a:txBody>
                    <a:bodyPr/>
                    <a:lstStyle/>
                    <a:p>
                      <a:r>
                        <a:rPr lang="en-GB" sz="700" b="1" dirty="0"/>
                        <a:t>The Crust</a:t>
                      </a:r>
                    </a:p>
                  </a:txBody>
                  <a:tcPr anchor="ctr">
                    <a:solidFill>
                      <a:srgbClr val="C69BCA"/>
                    </a:solidFill>
                  </a:tcPr>
                </a:tc>
                <a:tc>
                  <a:txBody>
                    <a:bodyPr/>
                    <a:lstStyle/>
                    <a:p>
                      <a:r>
                        <a:rPr lang="en-GB" sz="700" dirty="0"/>
                        <a:t>Varies in thickness</a:t>
                      </a:r>
                      <a:r>
                        <a:rPr lang="en-GB" sz="700" baseline="0" dirty="0"/>
                        <a:t> (5-10km) beneath the ocean. Made up of several large plates.</a:t>
                      </a:r>
                      <a:endParaRPr lang="en-GB" sz="700" dirty="0"/>
                    </a:p>
                  </a:txBody>
                  <a:tcPr>
                    <a:solidFill>
                      <a:srgbClr val="F4D9FE"/>
                    </a:solidFill>
                  </a:tcPr>
                </a:tc>
                <a:extLst>
                  <a:ext uri="{0D108BD9-81ED-4DB2-BD59-A6C34878D82A}">
                    <a16:rowId xmlns:a16="http://schemas.microsoft.com/office/drawing/2014/main" val="3899618233"/>
                  </a:ext>
                </a:extLst>
              </a:tr>
              <a:tr h="330234">
                <a:tc>
                  <a:txBody>
                    <a:bodyPr/>
                    <a:lstStyle/>
                    <a:p>
                      <a:r>
                        <a:rPr lang="en-GB" sz="700" b="1" dirty="0"/>
                        <a:t>The Mantle </a:t>
                      </a:r>
                    </a:p>
                  </a:txBody>
                  <a:tcPr anchor="ctr">
                    <a:solidFill>
                      <a:srgbClr val="C69BCA"/>
                    </a:solidFill>
                  </a:tcPr>
                </a:tc>
                <a:tc>
                  <a:txBody>
                    <a:bodyPr/>
                    <a:lstStyle/>
                    <a:p>
                      <a:r>
                        <a:rPr lang="en-GB" sz="700" dirty="0"/>
                        <a:t>Widest layer</a:t>
                      </a:r>
                      <a:r>
                        <a:rPr lang="en-GB" sz="700" baseline="0" dirty="0"/>
                        <a:t> (2900km thick). The heat and pressure means the rock is in a liquid state that is in a state of convection. </a:t>
                      </a:r>
                      <a:endParaRPr lang="en-GB" sz="700" dirty="0"/>
                    </a:p>
                  </a:txBody>
                  <a:tcPr>
                    <a:solidFill>
                      <a:srgbClr val="F9ECFF"/>
                    </a:solidFill>
                  </a:tcPr>
                </a:tc>
                <a:extLst>
                  <a:ext uri="{0D108BD9-81ED-4DB2-BD59-A6C34878D82A}">
                    <a16:rowId xmlns:a16="http://schemas.microsoft.com/office/drawing/2014/main" val="1108790844"/>
                  </a:ext>
                </a:extLst>
              </a:tr>
              <a:tr h="376721">
                <a:tc>
                  <a:txBody>
                    <a:bodyPr/>
                    <a:lstStyle/>
                    <a:p>
                      <a:r>
                        <a:rPr lang="en-GB" sz="700" b="1" dirty="0"/>
                        <a:t>The Inner</a:t>
                      </a:r>
                      <a:r>
                        <a:rPr lang="en-GB" sz="700" b="1" baseline="0" dirty="0"/>
                        <a:t> and outer </a:t>
                      </a:r>
                      <a:r>
                        <a:rPr lang="en-GB" sz="700" b="1" dirty="0"/>
                        <a:t>Core</a:t>
                      </a:r>
                    </a:p>
                  </a:txBody>
                  <a:tcPr anchor="ctr">
                    <a:solidFill>
                      <a:srgbClr val="C69BCA"/>
                    </a:solidFill>
                  </a:tcPr>
                </a:tc>
                <a:tc>
                  <a:txBody>
                    <a:bodyPr/>
                    <a:lstStyle/>
                    <a:p>
                      <a:r>
                        <a:rPr lang="en-GB" sz="700" dirty="0"/>
                        <a:t>Hottest section (5000 degrees)</a:t>
                      </a:r>
                      <a:r>
                        <a:rPr lang="en-GB" sz="700" baseline="0" dirty="0"/>
                        <a:t>. Mostly made of iron and nickel and is 4x denser than the crust. Inner section is solid whereas outer layer is liquid. </a:t>
                      </a:r>
                      <a:endParaRPr lang="en-GB" sz="700" dirty="0"/>
                    </a:p>
                  </a:txBody>
                  <a:tcPr>
                    <a:solidFill>
                      <a:srgbClr val="F4D9FE"/>
                    </a:solidFill>
                  </a:tcPr>
                </a:tc>
                <a:extLst>
                  <a:ext uri="{0D108BD9-81ED-4DB2-BD59-A6C34878D82A}">
                    <a16:rowId xmlns:a16="http://schemas.microsoft.com/office/drawing/2014/main" val="627166113"/>
                  </a:ext>
                </a:extLst>
              </a:tr>
            </a:tbl>
          </a:graphicData>
        </a:graphic>
      </p:graphicFrame>
      <p:graphicFrame>
        <p:nvGraphicFramePr>
          <p:cNvPr id="14" name="Table 13">
            <a:extLst>
              <a:ext uri="{FF2B5EF4-FFF2-40B4-BE49-F238E27FC236}">
                <a16:creationId xmlns:a16="http://schemas.microsoft.com/office/drawing/2014/main" id="{C0638862-592F-4EB8-A0FB-81A8F5DD4A3D}"/>
              </a:ext>
            </a:extLst>
          </p:cNvPr>
          <p:cNvGraphicFramePr>
            <a:graphicFrameLocks noGrp="1"/>
          </p:cNvGraphicFramePr>
          <p:nvPr/>
        </p:nvGraphicFramePr>
        <p:xfrm>
          <a:off x="3530806" y="2434426"/>
          <a:ext cx="4990141" cy="1386840"/>
        </p:xfrm>
        <a:graphic>
          <a:graphicData uri="http://schemas.openxmlformats.org/drawingml/2006/table">
            <a:tbl>
              <a:tblPr firstRow="1" bandRow="1">
                <a:tableStyleId>{21E4AEA4-8DFA-4A89-87EB-49C32662AFE0}</a:tableStyleId>
              </a:tblPr>
              <a:tblGrid>
                <a:gridCol w="615959">
                  <a:extLst>
                    <a:ext uri="{9D8B030D-6E8A-4147-A177-3AD203B41FA5}">
                      <a16:colId xmlns:a16="http://schemas.microsoft.com/office/drawing/2014/main" val="1264221952"/>
                    </a:ext>
                  </a:extLst>
                </a:gridCol>
                <a:gridCol w="4374182">
                  <a:extLst>
                    <a:ext uri="{9D8B030D-6E8A-4147-A177-3AD203B41FA5}">
                      <a16:colId xmlns:a16="http://schemas.microsoft.com/office/drawing/2014/main" val="4239992382"/>
                    </a:ext>
                  </a:extLst>
                </a:gridCol>
              </a:tblGrid>
              <a:tr h="181152">
                <a:tc gridSpan="2">
                  <a:txBody>
                    <a:bodyPr/>
                    <a:lstStyle/>
                    <a:p>
                      <a:pPr algn="ctr"/>
                      <a:r>
                        <a:rPr lang="en-GB" sz="700" dirty="0"/>
                        <a:t>Convection Currents</a:t>
                      </a:r>
                    </a:p>
                  </a:txBody>
                  <a:tcPr>
                    <a:solidFill>
                      <a:srgbClr val="8E3895"/>
                    </a:solidFill>
                  </a:tcPr>
                </a:tc>
                <a:tc hMerge="1">
                  <a:txBody>
                    <a:bodyPr/>
                    <a:lstStyle/>
                    <a:p>
                      <a:endParaRPr lang="en-GB"/>
                    </a:p>
                  </a:txBody>
                  <a:tcPr/>
                </a:tc>
                <a:extLst>
                  <a:ext uri="{0D108BD9-81ED-4DB2-BD59-A6C34878D82A}">
                    <a16:rowId xmlns:a16="http://schemas.microsoft.com/office/drawing/2014/main" val="969581460"/>
                  </a:ext>
                </a:extLst>
              </a:tr>
              <a:tr h="181152">
                <a:tc gridSpan="2">
                  <a:txBody>
                    <a:bodyPr/>
                    <a:lstStyle/>
                    <a:p>
                      <a:pPr algn="ctr">
                        <a:buNone/>
                      </a:pPr>
                      <a:r>
                        <a:rPr lang="en-GB" sz="700" b="1" dirty="0">
                          <a:solidFill>
                            <a:schemeClr val="tx1"/>
                          </a:solidFill>
                        </a:rPr>
                        <a:t>The crust is divided into tectonic plates which are moving due to convection currents in the mantle.</a:t>
                      </a:r>
                    </a:p>
                  </a:txBody>
                  <a:tcPr>
                    <a:lnB w="12700" cmpd="sng">
                      <a:noFill/>
                    </a:lnB>
                    <a:solidFill>
                      <a:srgbClr val="C69BCA"/>
                    </a:solidFill>
                  </a:tcPr>
                </a:tc>
                <a:tc hMerge="1">
                  <a:txBody>
                    <a:bodyPr/>
                    <a:lstStyle/>
                    <a:p>
                      <a:endParaRPr lang="en-GB"/>
                    </a:p>
                  </a:txBody>
                  <a:tcPr/>
                </a:tc>
                <a:extLst>
                  <a:ext uri="{0D108BD9-81ED-4DB2-BD59-A6C34878D82A}">
                    <a16:rowId xmlns:a16="http://schemas.microsoft.com/office/drawing/2014/main" val="2520675077"/>
                  </a:ext>
                </a:extLst>
              </a:tr>
              <a:tr h="181152">
                <a:tc>
                  <a:txBody>
                    <a:bodyPr/>
                    <a:lstStyle/>
                    <a:p>
                      <a:pPr algn="ctr">
                        <a:buNone/>
                      </a:pPr>
                      <a:r>
                        <a:rPr lang="en-GB" sz="700" b="1" dirty="0">
                          <a:solidFill>
                            <a:schemeClr val="tx1"/>
                          </a:solidFill>
                        </a:rPr>
                        <a:t>1</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9BCA"/>
                    </a:solidFill>
                  </a:tcPr>
                </a:tc>
                <a:tc>
                  <a:txBody>
                    <a:bodyPr/>
                    <a:lstStyle/>
                    <a:p>
                      <a:pPr>
                        <a:buNone/>
                      </a:pPr>
                      <a:r>
                        <a:rPr lang="en-GB" sz="700" dirty="0">
                          <a:solidFill>
                            <a:schemeClr val="tx1"/>
                          </a:solidFill>
                        </a:rPr>
                        <a:t>Radioactive decay of some of the elements in the core and mantle generate a lot of heat.</a:t>
                      </a:r>
                      <a:endParaRPr lang="en-GB" sz="700" b="0" dirty="0">
                        <a:solidFill>
                          <a:schemeClr val="tx1"/>
                        </a:solidFill>
                      </a:endParaRPr>
                    </a:p>
                  </a:txBody>
                  <a:tcPr>
                    <a:lnL w="12700" cap="flat" cmpd="sng" algn="ctr">
                      <a:noFill/>
                      <a:prstDash val="solid"/>
                      <a:round/>
                      <a:headEnd type="none" w="med" len="med"/>
                      <a:tailEnd type="none" w="med" len="med"/>
                    </a:lnL>
                    <a:solidFill>
                      <a:srgbClr val="F9ECFF"/>
                    </a:solidFill>
                  </a:tcPr>
                </a:tc>
                <a:extLst>
                  <a:ext uri="{0D108BD9-81ED-4DB2-BD59-A6C34878D82A}">
                    <a16:rowId xmlns:a16="http://schemas.microsoft.com/office/drawing/2014/main" val="3906165211"/>
                  </a:ext>
                </a:extLst>
              </a:tr>
              <a:tr h="181152">
                <a:tc>
                  <a:txBody>
                    <a:bodyPr/>
                    <a:lstStyle/>
                    <a:p>
                      <a:pPr algn="ctr">
                        <a:buNone/>
                      </a:pPr>
                      <a:r>
                        <a:rPr lang="en-GB" sz="700" b="1" dirty="0">
                          <a:solidFill>
                            <a:schemeClr val="tx1"/>
                          </a:solidFill>
                        </a:rPr>
                        <a:t>2</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9BCA"/>
                    </a:solidFill>
                  </a:tcPr>
                </a:tc>
                <a:tc>
                  <a:txBody>
                    <a:bodyPr/>
                    <a:lstStyle/>
                    <a:p>
                      <a:pPr>
                        <a:buNone/>
                      </a:pPr>
                      <a:r>
                        <a:rPr lang="en-GB" sz="700" dirty="0">
                          <a:solidFill>
                            <a:schemeClr val="tx1"/>
                          </a:solidFill>
                        </a:rPr>
                        <a:t>When lower parts of the mantle molten rock (Magma) heat up they become </a:t>
                      </a:r>
                      <a:r>
                        <a:rPr lang="en-GB" sz="700" b="1" dirty="0">
                          <a:solidFill>
                            <a:schemeClr val="tx1"/>
                          </a:solidFill>
                        </a:rPr>
                        <a:t>less dense </a:t>
                      </a:r>
                      <a:r>
                        <a:rPr lang="en-GB" sz="700" dirty="0">
                          <a:solidFill>
                            <a:schemeClr val="tx1"/>
                          </a:solidFill>
                        </a:rPr>
                        <a:t>and </a:t>
                      </a:r>
                      <a:r>
                        <a:rPr lang="en-GB" sz="700" b="1" dirty="0">
                          <a:solidFill>
                            <a:schemeClr val="tx1"/>
                          </a:solidFill>
                        </a:rPr>
                        <a:t>slowly rise</a:t>
                      </a:r>
                      <a:r>
                        <a:rPr lang="en-GB" sz="700" dirty="0">
                          <a:solidFill>
                            <a:schemeClr val="tx1"/>
                          </a:solidFill>
                        </a:rPr>
                        <a:t>. </a:t>
                      </a:r>
                      <a:endParaRPr lang="en-GB" sz="700" b="0" dirty="0">
                        <a:solidFill>
                          <a:schemeClr val="tx1"/>
                        </a:solidFill>
                      </a:endParaRPr>
                    </a:p>
                  </a:txBody>
                  <a:tcPr>
                    <a:lnL w="12700" cap="flat" cmpd="sng" algn="ctr">
                      <a:noFill/>
                      <a:prstDash val="solid"/>
                      <a:round/>
                      <a:headEnd type="none" w="med" len="med"/>
                      <a:tailEnd type="none" w="med" len="med"/>
                    </a:lnL>
                    <a:solidFill>
                      <a:srgbClr val="F4D9FE"/>
                    </a:solidFill>
                  </a:tcPr>
                </a:tc>
                <a:extLst>
                  <a:ext uri="{0D108BD9-81ED-4DB2-BD59-A6C34878D82A}">
                    <a16:rowId xmlns:a16="http://schemas.microsoft.com/office/drawing/2014/main" val="770971174"/>
                  </a:ext>
                </a:extLst>
              </a:tr>
              <a:tr h="181152">
                <a:tc>
                  <a:txBody>
                    <a:bodyPr/>
                    <a:lstStyle/>
                    <a:p>
                      <a:pPr algn="ctr">
                        <a:buNone/>
                      </a:pPr>
                      <a:r>
                        <a:rPr lang="en-GB" sz="700" b="1" dirty="0">
                          <a:solidFill>
                            <a:schemeClr val="tx1"/>
                          </a:solidFill>
                        </a:rPr>
                        <a:t>3</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9BCA"/>
                    </a:solidFill>
                  </a:tcPr>
                </a:tc>
                <a:tc>
                  <a:txBody>
                    <a:bodyPr/>
                    <a:lstStyle/>
                    <a:p>
                      <a:pPr>
                        <a:buNone/>
                      </a:pPr>
                      <a:r>
                        <a:rPr lang="en-GB" sz="700" dirty="0">
                          <a:solidFill>
                            <a:schemeClr val="tx1"/>
                          </a:solidFill>
                        </a:rPr>
                        <a:t>As they move towards the top they cool down, become </a:t>
                      </a:r>
                      <a:r>
                        <a:rPr lang="en-GB" sz="700" b="1" dirty="0">
                          <a:solidFill>
                            <a:schemeClr val="tx1"/>
                          </a:solidFill>
                        </a:rPr>
                        <a:t>more dense </a:t>
                      </a:r>
                      <a:r>
                        <a:rPr lang="en-GB" sz="700" dirty="0">
                          <a:solidFill>
                            <a:schemeClr val="tx1"/>
                          </a:solidFill>
                        </a:rPr>
                        <a:t>and </a:t>
                      </a:r>
                      <a:r>
                        <a:rPr lang="en-GB" sz="700" b="1" dirty="0">
                          <a:solidFill>
                            <a:schemeClr val="tx1"/>
                          </a:solidFill>
                        </a:rPr>
                        <a:t>slowly sink</a:t>
                      </a:r>
                      <a:r>
                        <a:rPr lang="en-GB" sz="700" dirty="0">
                          <a:solidFill>
                            <a:schemeClr val="tx1"/>
                          </a:solidFill>
                        </a:rPr>
                        <a:t>. </a:t>
                      </a:r>
                      <a:endParaRPr lang="en-GB" sz="700" b="0" dirty="0">
                        <a:solidFill>
                          <a:schemeClr val="tx1"/>
                        </a:solidFill>
                      </a:endParaRPr>
                    </a:p>
                  </a:txBody>
                  <a:tcPr>
                    <a:lnL w="12700" cap="flat" cmpd="sng" algn="ctr">
                      <a:noFill/>
                      <a:prstDash val="solid"/>
                      <a:round/>
                      <a:headEnd type="none" w="med" len="med"/>
                      <a:tailEnd type="none" w="med" len="med"/>
                    </a:lnL>
                    <a:solidFill>
                      <a:srgbClr val="F9ECFF"/>
                    </a:solidFill>
                  </a:tcPr>
                </a:tc>
                <a:extLst>
                  <a:ext uri="{0D108BD9-81ED-4DB2-BD59-A6C34878D82A}">
                    <a16:rowId xmlns:a16="http://schemas.microsoft.com/office/drawing/2014/main" val="3965952683"/>
                  </a:ext>
                </a:extLst>
              </a:tr>
              <a:tr h="181152">
                <a:tc>
                  <a:txBody>
                    <a:bodyPr/>
                    <a:lstStyle/>
                    <a:p>
                      <a:pPr algn="ctr">
                        <a:buNone/>
                      </a:pPr>
                      <a:r>
                        <a:rPr lang="en-GB" sz="700" b="1" dirty="0">
                          <a:solidFill>
                            <a:schemeClr val="tx1"/>
                          </a:solidFill>
                        </a:rPr>
                        <a:t>4</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9BCA"/>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700" dirty="0">
                          <a:solidFill>
                            <a:schemeClr val="tx1"/>
                          </a:solidFill>
                        </a:rPr>
                        <a:t>These </a:t>
                      </a:r>
                      <a:r>
                        <a:rPr lang="en-GB" sz="700" b="1" dirty="0">
                          <a:solidFill>
                            <a:schemeClr val="tx1"/>
                          </a:solidFill>
                        </a:rPr>
                        <a:t>circular movements </a:t>
                      </a:r>
                      <a:r>
                        <a:rPr lang="en-GB" sz="700" dirty="0">
                          <a:solidFill>
                            <a:schemeClr val="tx1"/>
                          </a:solidFill>
                        </a:rPr>
                        <a:t>of semi-molten rock are </a:t>
                      </a:r>
                      <a:r>
                        <a:rPr lang="en-GB" sz="700" b="1" dirty="0">
                          <a:solidFill>
                            <a:schemeClr val="tx1"/>
                          </a:solidFill>
                        </a:rPr>
                        <a:t>convection currents</a:t>
                      </a:r>
                    </a:p>
                  </a:txBody>
                  <a:tcPr>
                    <a:lnL w="12700" cap="flat" cmpd="sng" algn="ctr">
                      <a:noFill/>
                      <a:prstDash val="solid"/>
                      <a:round/>
                      <a:headEnd type="none" w="med" len="med"/>
                      <a:tailEnd type="none" w="med" len="med"/>
                    </a:lnL>
                    <a:solidFill>
                      <a:srgbClr val="F4D9FE"/>
                    </a:solidFill>
                  </a:tcPr>
                </a:tc>
                <a:extLst>
                  <a:ext uri="{0D108BD9-81ED-4DB2-BD59-A6C34878D82A}">
                    <a16:rowId xmlns:a16="http://schemas.microsoft.com/office/drawing/2014/main" val="3601827020"/>
                  </a:ext>
                </a:extLst>
              </a:tr>
              <a:tr h="181152">
                <a:tc>
                  <a:txBody>
                    <a:bodyPr/>
                    <a:lstStyle/>
                    <a:p>
                      <a:pPr algn="ctr">
                        <a:buNone/>
                      </a:pPr>
                      <a:r>
                        <a:rPr lang="en-GB" sz="700" b="1" dirty="0">
                          <a:solidFill>
                            <a:schemeClr val="tx1"/>
                          </a:solidFill>
                        </a:rPr>
                        <a:t>5</a:t>
                      </a: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C69BCA"/>
                    </a:solidFill>
                  </a:tcPr>
                </a:tc>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sz="700" dirty="0">
                          <a:solidFill>
                            <a:schemeClr val="tx1"/>
                          </a:solidFill>
                        </a:rPr>
                        <a:t>Convection currents create </a:t>
                      </a:r>
                      <a:r>
                        <a:rPr lang="en-GB" sz="700" b="1" dirty="0">
                          <a:solidFill>
                            <a:schemeClr val="tx1"/>
                          </a:solidFill>
                        </a:rPr>
                        <a:t>drag</a:t>
                      </a:r>
                      <a:r>
                        <a:rPr lang="en-GB" sz="700" dirty="0">
                          <a:solidFill>
                            <a:schemeClr val="tx1"/>
                          </a:solidFill>
                        </a:rPr>
                        <a:t> on the base of the tectonic plates and this causes them to move.</a:t>
                      </a:r>
                    </a:p>
                  </a:txBody>
                  <a:tcPr>
                    <a:lnL w="12700" cap="flat" cmpd="sng" algn="ctr">
                      <a:noFill/>
                      <a:prstDash val="solid"/>
                      <a:round/>
                      <a:headEnd type="none" w="med" len="med"/>
                      <a:tailEnd type="none" w="med" len="med"/>
                    </a:lnL>
                    <a:solidFill>
                      <a:srgbClr val="F9ECFF"/>
                    </a:solidFill>
                  </a:tcPr>
                </a:tc>
                <a:extLst>
                  <a:ext uri="{0D108BD9-81ED-4DB2-BD59-A6C34878D82A}">
                    <a16:rowId xmlns:a16="http://schemas.microsoft.com/office/drawing/2014/main" val="812780950"/>
                  </a:ext>
                </a:extLst>
              </a:tr>
            </a:tbl>
          </a:graphicData>
        </a:graphic>
      </p:graphicFrame>
      <p:graphicFrame>
        <p:nvGraphicFramePr>
          <p:cNvPr id="15" name="Table 14">
            <a:extLst>
              <a:ext uri="{FF2B5EF4-FFF2-40B4-BE49-F238E27FC236}">
                <a16:creationId xmlns:a16="http://schemas.microsoft.com/office/drawing/2014/main" id="{1F3BC2B4-9ED6-4AAE-B4B6-6DEAC5A8D35C}"/>
              </a:ext>
            </a:extLst>
          </p:cNvPr>
          <p:cNvGraphicFramePr>
            <a:graphicFrameLocks noGrp="1"/>
          </p:cNvGraphicFramePr>
          <p:nvPr/>
        </p:nvGraphicFramePr>
        <p:xfrm>
          <a:off x="67425" y="4310013"/>
          <a:ext cx="3432709" cy="2430338"/>
        </p:xfrm>
        <a:graphic>
          <a:graphicData uri="http://schemas.openxmlformats.org/drawingml/2006/table">
            <a:tbl>
              <a:tblPr firstRow="1" bandRow="1">
                <a:tableStyleId>{21E4AEA4-8DFA-4A89-87EB-49C32662AFE0}</a:tableStyleId>
              </a:tblPr>
              <a:tblGrid>
                <a:gridCol w="2491035">
                  <a:extLst>
                    <a:ext uri="{9D8B030D-6E8A-4147-A177-3AD203B41FA5}">
                      <a16:colId xmlns:a16="http://schemas.microsoft.com/office/drawing/2014/main" val="3386770275"/>
                    </a:ext>
                  </a:extLst>
                </a:gridCol>
                <a:gridCol w="941674">
                  <a:extLst>
                    <a:ext uri="{9D8B030D-6E8A-4147-A177-3AD203B41FA5}">
                      <a16:colId xmlns:a16="http://schemas.microsoft.com/office/drawing/2014/main" val="20001"/>
                    </a:ext>
                  </a:extLst>
                </a:gridCol>
              </a:tblGrid>
              <a:tr h="187742">
                <a:tc gridSpan="2">
                  <a:txBody>
                    <a:bodyPr/>
                    <a:lstStyle/>
                    <a:p>
                      <a:pPr algn="ctr"/>
                      <a:r>
                        <a:rPr lang="en-GB" sz="700" b="1" dirty="0"/>
                        <a:t>Types of Plate Margins</a:t>
                      </a:r>
                    </a:p>
                  </a:txBody>
                  <a:tcPr>
                    <a:solidFill>
                      <a:srgbClr val="8E3895"/>
                    </a:solidFill>
                  </a:tcPr>
                </a:tc>
                <a:tc hMerge="1">
                  <a:txBody>
                    <a:bodyPr/>
                    <a:lstStyle/>
                    <a:p>
                      <a:endParaRPr lang="en-GB"/>
                    </a:p>
                  </a:txBody>
                  <a:tcPr/>
                </a:tc>
                <a:extLst>
                  <a:ext uri="{0D108BD9-81ED-4DB2-BD59-A6C34878D82A}">
                    <a16:rowId xmlns:a16="http://schemas.microsoft.com/office/drawing/2014/main" val="3307945711"/>
                  </a:ext>
                </a:extLst>
              </a:tr>
              <a:tr h="0">
                <a:tc>
                  <a:txBody>
                    <a:bodyPr/>
                    <a:lstStyle/>
                    <a:p>
                      <a:pPr algn="ctr"/>
                      <a:r>
                        <a:rPr lang="en-GB" sz="700" b="1" dirty="0"/>
                        <a:t>Destructive Plate</a:t>
                      </a:r>
                      <a:r>
                        <a:rPr lang="en-GB" sz="700" b="1" baseline="0" dirty="0"/>
                        <a:t> </a:t>
                      </a:r>
                      <a:r>
                        <a:rPr lang="en-GB" sz="700" b="1" dirty="0"/>
                        <a:t>Margin</a:t>
                      </a:r>
                    </a:p>
                  </a:txBody>
                  <a:tcPr>
                    <a:solidFill>
                      <a:srgbClr val="C69BCA"/>
                    </a:solidFill>
                  </a:tcPr>
                </a:tc>
                <a:tc rowSpan="6">
                  <a:txBody>
                    <a:bodyPr/>
                    <a:lstStyle/>
                    <a:p>
                      <a:endParaRPr lang="en-GB" sz="1600" dirty="0"/>
                    </a:p>
                  </a:txBody>
                  <a:tcPr>
                    <a:solidFill>
                      <a:schemeClr val="bg1"/>
                    </a:solidFill>
                  </a:tcPr>
                </a:tc>
                <a:extLst>
                  <a:ext uri="{0D108BD9-81ED-4DB2-BD59-A6C34878D82A}">
                    <a16:rowId xmlns:a16="http://schemas.microsoft.com/office/drawing/2014/main" val="1055072997"/>
                  </a:ext>
                </a:extLst>
              </a:tr>
              <a:tr h="518479">
                <a:tc>
                  <a:txBody>
                    <a:bodyPr/>
                    <a:lstStyle/>
                    <a:p>
                      <a:pPr algn="l"/>
                      <a:r>
                        <a:rPr lang="en-GB" sz="700" dirty="0"/>
                        <a:t>When the denser plate </a:t>
                      </a:r>
                      <a:r>
                        <a:rPr lang="en-GB" sz="700" baseline="0" dirty="0" err="1"/>
                        <a:t>subducts</a:t>
                      </a:r>
                      <a:r>
                        <a:rPr lang="en-GB" sz="700" baseline="0" dirty="0"/>
                        <a:t> beneath the other, friction causes it to </a:t>
                      </a:r>
                      <a:r>
                        <a:rPr lang="en-GB" sz="700" b="1" baseline="0" dirty="0"/>
                        <a:t>melt and become molten magma</a:t>
                      </a:r>
                      <a:r>
                        <a:rPr lang="en-GB" sz="700" baseline="0" dirty="0"/>
                        <a:t>. The magma forces its ways up to the surface to form a volcano. This margin is also responsible for </a:t>
                      </a:r>
                      <a:r>
                        <a:rPr lang="en-GB" sz="700" b="1" baseline="0" dirty="0"/>
                        <a:t>devastating earthquakes</a:t>
                      </a:r>
                      <a:r>
                        <a:rPr lang="en-GB" sz="700" baseline="0" dirty="0"/>
                        <a:t>.</a:t>
                      </a:r>
                      <a:endParaRPr lang="en-GB" sz="700" dirty="0"/>
                    </a:p>
                  </a:txBody>
                  <a:tcPr>
                    <a:solidFill>
                      <a:srgbClr val="F4D9FE"/>
                    </a:solidFill>
                  </a:tcPr>
                </a:tc>
                <a:tc vMerge="1">
                  <a:txBody>
                    <a:bodyPr/>
                    <a:lstStyle/>
                    <a:p>
                      <a:endParaRPr lang="en-GB" dirty="0"/>
                    </a:p>
                  </a:txBody>
                  <a:tcPr/>
                </a:tc>
                <a:extLst>
                  <a:ext uri="{0D108BD9-81ED-4DB2-BD59-A6C34878D82A}">
                    <a16:rowId xmlns:a16="http://schemas.microsoft.com/office/drawing/2014/main" val="1646295512"/>
                  </a:ext>
                </a:extLst>
              </a:tr>
              <a:tr h="211582">
                <a:tc>
                  <a:txBody>
                    <a:bodyPr/>
                    <a:lstStyle/>
                    <a:p>
                      <a:pPr algn="ctr"/>
                      <a:r>
                        <a:rPr lang="en-GB" sz="700" b="1" dirty="0"/>
                        <a:t>Constructive Plate Margin</a:t>
                      </a:r>
                    </a:p>
                  </a:txBody>
                  <a:tcPr>
                    <a:solidFill>
                      <a:srgbClr val="C69BCA"/>
                    </a:solidFill>
                  </a:tcPr>
                </a:tc>
                <a:tc vMerge="1">
                  <a:txBody>
                    <a:bodyPr/>
                    <a:lstStyle/>
                    <a:p>
                      <a:endParaRPr lang="en-GB" dirty="0"/>
                    </a:p>
                  </a:txBody>
                  <a:tcPr>
                    <a:solidFill>
                      <a:schemeClr val="accent2">
                        <a:lumMod val="60000"/>
                        <a:lumOff val="40000"/>
                      </a:schemeClr>
                    </a:solidFill>
                  </a:tcPr>
                </a:tc>
                <a:extLst>
                  <a:ext uri="{0D108BD9-81ED-4DB2-BD59-A6C34878D82A}">
                    <a16:rowId xmlns:a16="http://schemas.microsoft.com/office/drawing/2014/main" val="2670448734"/>
                  </a:ext>
                </a:extLst>
              </a:tr>
              <a:tr h="574295">
                <a:tc>
                  <a:txBody>
                    <a:bodyPr/>
                    <a:lstStyle/>
                    <a:p>
                      <a:pPr algn="l"/>
                      <a:r>
                        <a:rPr lang="en-GB" sz="700" dirty="0"/>
                        <a:t>Here two plates are </a:t>
                      </a:r>
                      <a:r>
                        <a:rPr lang="en-GB" sz="700" b="1" dirty="0"/>
                        <a:t>moving apart</a:t>
                      </a:r>
                      <a:r>
                        <a:rPr lang="en-GB" sz="700" dirty="0"/>
                        <a:t> causing new magma to reach the surface through the gap. Volcanoes</a:t>
                      </a:r>
                      <a:r>
                        <a:rPr lang="en-GB" sz="700" baseline="0" dirty="0"/>
                        <a:t> formed along this crack cause a </a:t>
                      </a:r>
                      <a:r>
                        <a:rPr lang="en-GB" sz="700" dirty="0"/>
                        <a:t>submarine mountain</a:t>
                      </a:r>
                      <a:r>
                        <a:rPr lang="en-GB" sz="700" baseline="0" dirty="0"/>
                        <a:t> range such as those in the </a:t>
                      </a:r>
                      <a:r>
                        <a:rPr lang="en-GB" sz="700" b="1" baseline="0" dirty="0"/>
                        <a:t>Mid Atlantic Ridge</a:t>
                      </a:r>
                      <a:r>
                        <a:rPr lang="en-GB" sz="700" baseline="0" dirty="0"/>
                        <a:t>.</a:t>
                      </a:r>
                      <a:endParaRPr lang="en-GB" sz="700" dirty="0"/>
                    </a:p>
                  </a:txBody>
                  <a:tcPr>
                    <a:solidFill>
                      <a:srgbClr val="F4D9FE"/>
                    </a:solidFill>
                  </a:tcPr>
                </a:tc>
                <a:tc vMerge="1">
                  <a:txBody>
                    <a:bodyPr/>
                    <a:lstStyle/>
                    <a:p>
                      <a:endParaRPr lang="en-GB" dirty="0"/>
                    </a:p>
                  </a:txBody>
                  <a:tcPr>
                    <a:solidFill>
                      <a:schemeClr val="bg1"/>
                    </a:solidFill>
                  </a:tcPr>
                </a:tc>
                <a:extLst>
                  <a:ext uri="{0D108BD9-81ED-4DB2-BD59-A6C34878D82A}">
                    <a16:rowId xmlns:a16="http://schemas.microsoft.com/office/drawing/2014/main" val="443550573"/>
                  </a:ext>
                </a:extLst>
              </a:tr>
              <a:tr h="211582">
                <a:tc>
                  <a:txBody>
                    <a:bodyPr/>
                    <a:lstStyle/>
                    <a:p>
                      <a:pPr algn="ctr"/>
                      <a:r>
                        <a:rPr lang="en-GB" sz="700" b="1" dirty="0"/>
                        <a:t>Conservative Plate Margin</a:t>
                      </a:r>
                    </a:p>
                  </a:txBody>
                  <a:tcPr>
                    <a:solidFill>
                      <a:srgbClr val="C69BCA"/>
                    </a:solidFill>
                  </a:tcPr>
                </a:tc>
                <a:tc vMerge="1">
                  <a:txBody>
                    <a:bodyPr/>
                    <a:lstStyle/>
                    <a:p>
                      <a:endParaRPr lang="en-GB" dirty="0"/>
                    </a:p>
                  </a:txBody>
                  <a:tcPr>
                    <a:solidFill>
                      <a:schemeClr val="accent2">
                        <a:lumMod val="60000"/>
                        <a:lumOff val="40000"/>
                      </a:schemeClr>
                    </a:solidFill>
                  </a:tcPr>
                </a:tc>
                <a:extLst>
                  <a:ext uri="{0D108BD9-81ED-4DB2-BD59-A6C34878D82A}">
                    <a16:rowId xmlns:a16="http://schemas.microsoft.com/office/drawing/2014/main" val="3999163744"/>
                  </a:ext>
                </a:extLst>
              </a:tr>
              <a:tr h="484891">
                <a:tc>
                  <a:txBody>
                    <a:bodyPr/>
                    <a:lstStyle/>
                    <a:p>
                      <a:pPr algn="l"/>
                      <a:r>
                        <a:rPr lang="en-GB" sz="700" dirty="0">
                          <a:effectLst/>
                        </a:rPr>
                        <a:t>A conservative plate boundary</a:t>
                      </a:r>
                      <a:r>
                        <a:rPr lang="en-GB" sz="700" baseline="0" dirty="0">
                          <a:effectLst/>
                        </a:rPr>
                        <a:t> </a:t>
                      </a:r>
                      <a:r>
                        <a:rPr lang="en-GB" sz="700" dirty="0">
                          <a:effectLst/>
                        </a:rPr>
                        <a:t>occurs where plates </a:t>
                      </a:r>
                      <a:r>
                        <a:rPr lang="en-GB" sz="700" b="1" dirty="0">
                          <a:effectLst/>
                        </a:rPr>
                        <a:t>slide past each other</a:t>
                      </a:r>
                      <a:r>
                        <a:rPr lang="en-GB" sz="700" dirty="0">
                          <a:effectLst/>
                        </a:rPr>
                        <a:t> in opposite directions, or in the same direction but at different speeds. This is responsible for earthquakes such as the</a:t>
                      </a:r>
                      <a:r>
                        <a:rPr lang="en-GB" sz="700" baseline="0" dirty="0">
                          <a:effectLst/>
                        </a:rPr>
                        <a:t> ones happening along the San Andreas Fault, USA.</a:t>
                      </a:r>
                      <a:endParaRPr lang="en-GB" sz="700" dirty="0"/>
                    </a:p>
                  </a:txBody>
                  <a:tcPr>
                    <a:solidFill>
                      <a:srgbClr val="F4D9FE"/>
                    </a:solidFill>
                  </a:tcPr>
                </a:tc>
                <a:tc vMerge="1">
                  <a:txBody>
                    <a:bodyPr/>
                    <a:lstStyle/>
                    <a:p>
                      <a:endParaRPr lang="en-GB" dirty="0"/>
                    </a:p>
                  </a:txBody>
                  <a:tcPr/>
                </a:tc>
                <a:extLst>
                  <a:ext uri="{0D108BD9-81ED-4DB2-BD59-A6C34878D82A}">
                    <a16:rowId xmlns:a16="http://schemas.microsoft.com/office/drawing/2014/main" val="2249184956"/>
                  </a:ext>
                </a:extLst>
              </a:tr>
            </a:tbl>
          </a:graphicData>
        </a:graphic>
      </p:graphicFrame>
      <p:pic>
        <p:nvPicPr>
          <p:cNvPr id="16" name="Picture 15">
            <a:extLst>
              <a:ext uri="{FF2B5EF4-FFF2-40B4-BE49-F238E27FC236}">
                <a16:creationId xmlns:a16="http://schemas.microsoft.com/office/drawing/2014/main" id="{8566E241-2A94-4949-A885-2907F7E3B4A2}"/>
              </a:ext>
            </a:extLst>
          </p:cNvPr>
          <p:cNvPicPr>
            <a:picLocks noChangeAspect="1"/>
          </p:cNvPicPr>
          <p:nvPr/>
        </p:nvPicPr>
        <p:blipFill rotWithShape="1">
          <a:blip r:embed="rId3"/>
          <a:srcRect l="28407" t="23051" r="33358" b="20037"/>
          <a:stretch/>
        </p:blipFill>
        <p:spPr>
          <a:xfrm>
            <a:off x="2691881" y="4572240"/>
            <a:ext cx="630571" cy="643301"/>
          </a:xfrm>
          <a:prstGeom prst="rect">
            <a:avLst/>
          </a:prstGeom>
        </p:spPr>
      </p:pic>
      <p:pic>
        <p:nvPicPr>
          <p:cNvPr id="17" name="Picture 16">
            <a:extLst>
              <a:ext uri="{FF2B5EF4-FFF2-40B4-BE49-F238E27FC236}">
                <a16:creationId xmlns:a16="http://schemas.microsoft.com/office/drawing/2014/main" id="{AEA1263C-4B49-4081-8FDA-B4C248B44C96}"/>
              </a:ext>
            </a:extLst>
          </p:cNvPr>
          <p:cNvPicPr>
            <a:picLocks noChangeAspect="1"/>
          </p:cNvPicPr>
          <p:nvPr/>
        </p:nvPicPr>
        <p:blipFill rotWithShape="1">
          <a:blip r:embed="rId4"/>
          <a:srcRect l="29129" t="24034" r="34735" b="25511"/>
          <a:stretch/>
        </p:blipFill>
        <p:spPr>
          <a:xfrm>
            <a:off x="2691881" y="5335517"/>
            <a:ext cx="623300" cy="643302"/>
          </a:xfrm>
          <a:prstGeom prst="rect">
            <a:avLst/>
          </a:prstGeom>
        </p:spPr>
      </p:pic>
      <p:pic>
        <p:nvPicPr>
          <p:cNvPr id="18" name="Picture 17">
            <a:extLst>
              <a:ext uri="{FF2B5EF4-FFF2-40B4-BE49-F238E27FC236}">
                <a16:creationId xmlns:a16="http://schemas.microsoft.com/office/drawing/2014/main" id="{2FC5D470-F164-4719-BD50-62200D712512}"/>
              </a:ext>
            </a:extLst>
          </p:cNvPr>
          <p:cNvPicPr>
            <a:picLocks noChangeAspect="1"/>
          </p:cNvPicPr>
          <p:nvPr/>
        </p:nvPicPr>
        <p:blipFill rotWithShape="1">
          <a:blip r:embed="rId5"/>
          <a:srcRect l="27235" t="21307" r="32387" b="21875"/>
          <a:stretch/>
        </p:blipFill>
        <p:spPr>
          <a:xfrm>
            <a:off x="2688746" y="6074234"/>
            <a:ext cx="592249" cy="667863"/>
          </a:xfrm>
          <a:prstGeom prst="rect">
            <a:avLst/>
          </a:prstGeom>
        </p:spPr>
      </p:pic>
      <p:graphicFrame>
        <p:nvGraphicFramePr>
          <p:cNvPr id="19" name="Table 18">
            <a:extLst>
              <a:ext uri="{FF2B5EF4-FFF2-40B4-BE49-F238E27FC236}">
                <a16:creationId xmlns:a16="http://schemas.microsoft.com/office/drawing/2014/main" id="{D6BF2153-BFDB-4134-B649-B0D805746D92}"/>
              </a:ext>
            </a:extLst>
          </p:cNvPr>
          <p:cNvGraphicFramePr>
            <a:graphicFrameLocks noGrp="1"/>
          </p:cNvGraphicFramePr>
          <p:nvPr/>
        </p:nvGraphicFramePr>
        <p:xfrm>
          <a:off x="3530806" y="3859835"/>
          <a:ext cx="3532085" cy="751649"/>
        </p:xfrm>
        <a:graphic>
          <a:graphicData uri="http://schemas.openxmlformats.org/drawingml/2006/table">
            <a:tbl>
              <a:tblPr firstRow="1" bandRow="1">
                <a:tableStyleId>{21E4AEA4-8DFA-4A89-87EB-49C32662AFE0}</a:tableStyleId>
              </a:tblPr>
              <a:tblGrid>
                <a:gridCol w="3532085">
                  <a:extLst>
                    <a:ext uri="{9D8B030D-6E8A-4147-A177-3AD203B41FA5}">
                      <a16:colId xmlns:a16="http://schemas.microsoft.com/office/drawing/2014/main" val="4031390204"/>
                    </a:ext>
                  </a:extLst>
                </a:gridCol>
              </a:tblGrid>
              <a:tr h="233489">
                <a:tc>
                  <a:txBody>
                    <a:bodyPr/>
                    <a:lstStyle/>
                    <a:p>
                      <a:pPr algn="ctr"/>
                      <a:r>
                        <a:rPr lang="en-GB" sz="700" dirty="0"/>
                        <a:t>Causes of Earthquakes</a:t>
                      </a:r>
                      <a:endParaRPr lang="en-GB" sz="700" dirty="0">
                        <a:latin typeface="+mn-lt"/>
                      </a:endParaRPr>
                    </a:p>
                  </a:txBody>
                  <a:tcPr>
                    <a:solidFill>
                      <a:srgbClr val="8E3895"/>
                    </a:solidFill>
                  </a:tcPr>
                </a:tc>
                <a:extLst>
                  <a:ext uri="{0D108BD9-81ED-4DB2-BD59-A6C34878D82A}">
                    <a16:rowId xmlns:a16="http://schemas.microsoft.com/office/drawing/2014/main" val="3751818673"/>
                  </a:ext>
                </a:extLst>
              </a:tr>
              <a:tr h="370840">
                <a:tc>
                  <a:txBody>
                    <a:bodyPr/>
                    <a:lstStyle/>
                    <a:p>
                      <a:pPr algn="l">
                        <a:spcBef>
                          <a:spcPct val="50000"/>
                        </a:spcBef>
                        <a:defRPr/>
                      </a:pPr>
                      <a:r>
                        <a:rPr lang="en-GB" altLang="en-US" sz="700" dirty="0"/>
                        <a:t>Earthquakes are caused when two plates become </a:t>
                      </a:r>
                      <a:r>
                        <a:rPr lang="en-GB" altLang="en-US" sz="700" b="1" u="sng" dirty="0"/>
                        <a:t>locked</a:t>
                      </a:r>
                      <a:r>
                        <a:rPr lang="en-GB" altLang="en-US" sz="700" b="1" dirty="0"/>
                        <a:t> </a:t>
                      </a:r>
                      <a:r>
                        <a:rPr lang="en-GB" altLang="en-US" sz="700" dirty="0"/>
                        <a:t>causing </a:t>
                      </a:r>
                      <a:r>
                        <a:rPr lang="en-GB" altLang="en-US" sz="700" b="1" u="sng" dirty="0"/>
                        <a:t>friction</a:t>
                      </a:r>
                      <a:r>
                        <a:rPr lang="en-GB" altLang="en-US" sz="700" u="none" dirty="0"/>
                        <a:t> to </a:t>
                      </a:r>
                      <a:r>
                        <a:rPr lang="en-GB" altLang="en-US" sz="700" dirty="0"/>
                        <a:t>build up. From this </a:t>
                      </a:r>
                      <a:r>
                        <a:rPr lang="en-GB" altLang="en-US" sz="700" b="1" u="sng" dirty="0"/>
                        <a:t>stress</a:t>
                      </a:r>
                      <a:r>
                        <a:rPr lang="en-GB" altLang="en-US" sz="700" dirty="0"/>
                        <a:t>, the </a:t>
                      </a:r>
                      <a:r>
                        <a:rPr lang="en-GB" altLang="en-US" sz="700" b="1" u="sng" dirty="0"/>
                        <a:t>pressure</a:t>
                      </a:r>
                      <a:r>
                        <a:rPr lang="en-GB" altLang="en-US" sz="700" dirty="0"/>
                        <a:t> will eventually be released, triggering the plates to move into a new position.  This movement causes energy in the form of </a:t>
                      </a:r>
                      <a:r>
                        <a:rPr lang="en-GB" altLang="en-US" sz="700" b="1" u="sng" dirty="0"/>
                        <a:t>seismic waves</a:t>
                      </a:r>
                      <a:r>
                        <a:rPr lang="en-GB" altLang="en-US" sz="700" dirty="0"/>
                        <a:t>, to travel from the </a:t>
                      </a:r>
                      <a:r>
                        <a:rPr lang="en-GB" altLang="en-US" sz="700" b="1" u="sng" dirty="0"/>
                        <a:t>focus</a:t>
                      </a:r>
                      <a:r>
                        <a:rPr lang="en-GB" altLang="en-US" sz="700" dirty="0"/>
                        <a:t> towards the </a:t>
                      </a:r>
                      <a:r>
                        <a:rPr lang="en-GB" altLang="en-US" sz="700" b="1" u="sng" dirty="0"/>
                        <a:t>epicentre</a:t>
                      </a:r>
                      <a:r>
                        <a:rPr lang="en-GB" altLang="en-US" sz="700" dirty="0"/>
                        <a:t>. As a result, the crust vibrates triggering an earthquake.</a:t>
                      </a:r>
                      <a:endParaRPr lang="en-GB" altLang="en-US" sz="700" dirty="0">
                        <a:latin typeface="+mn-lt"/>
                      </a:endParaRPr>
                    </a:p>
                  </a:txBody>
                  <a:tcPr>
                    <a:solidFill>
                      <a:srgbClr val="F4D9FE"/>
                    </a:solidFill>
                  </a:tcPr>
                </a:tc>
                <a:extLst>
                  <a:ext uri="{0D108BD9-81ED-4DB2-BD59-A6C34878D82A}">
                    <a16:rowId xmlns:a16="http://schemas.microsoft.com/office/drawing/2014/main" val="4169698042"/>
                  </a:ext>
                </a:extLst>
              </a:tr>
            </a:tbl>
          </a:graphicData>
        </a:graphic>
      </p:graphicFrame>
      <p:pic>
        <p:nvPicPr>
          <p:cNvPr id="20" name="Picture 19">
            <a:extLst>
              <a:ext uri="{FF2B5EF4-FFF2-40B4-BE49-F238E27FC236}">
                <a16:creationId xmlns:a16="http://schemas.microsoft.com/office/drawing/2014/main" id="{66FD0440-7A7D-461E-A01C-8F1C40CEB5D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10080" y="4607528"/>
            <a:ext cx="698176" cy="660257"/>
          </a:xfrm>
          <a:prstGeom prst="rect">
            <a:avLst/>
          </a:prstGeom>
        </p:spPr>
      </p:pic>
      <p:graphicFrame>
        <p:nvGraphicFramePr>
          <p:cNvPr id="21" name="Table 20">
            <a:extLst>
              <a:ext uri="{FF2B5EF4-FFF2-40B4-BE49-F238E27FC236}">
                <a16:creationId xmlns:a16="http://schemas.microsoft.com/office/drawing/2014/main" id="{5AF8D5DF-2D0A-46AC-98E7-12FDB073932A}"/>
              </a:ext>
            </a:extLst>
          </p:cNvPr>
          <p:cNvGraphicFramePr>
            <a:graphicFrameLocks noGrp="1"/>
          </p:cNvGraphicFramePr>
          <p:nvPr/>
        </p:nvGraphicFramePr>
        <p:xfrm>
          <a:off x="3693064" y="4607528"/>
          <a:ext cx="2375559" cy="701040"/>
        </p:xfrm>
        <a:graphic>
          <a:graphicData uri="http://schemas.openxmlformats.org/drawingml/2006/table">
            <a:tbl>
              <a:tblPr firstRow="1" bandRow="1">
                <a:tableStyleId>{7DF18680-E054-41AD-8BC1-D1AEF772440D}</a:tableStyleId>
              </a:tblPr>
              <a:tblGrid>
                <a:gridCol w="2375559">
                  <a:extLst>
                    <a:ext uri="{9D8B030D-6E8A-4147-A177-3AD203B41FA5}">
                      <a16:colId xmlns:a16="http://schemas.microsoft.com/office/drawing/2014/main" val="124995289"/>
                    </a:ext>
                  </a:extLst>
                </a:gridCol>
              </a:tblGrid>
              <a:tr h="263592">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altLang="en-US" sz="700" b="0" dirty="0">
                          <a:solidFill>
                            <a:schemeClr val="tx1"/>
                          </a:solidFill>
                        </a:rPr>
                        <a:t>The point directly above the focus, where the seismic waves reach first, is called the </a:t>
                      </a:r>
                      <a:r>
                        <a:rPr lang="en-GB" altLang="en-US" sz="700" b="1" dirty="0">
                          <a:solidFill>
                            <a:srgbClr val="FF0000"/>
                          </a:solidFill>
                        </a:rPr>
                        <a:t>EPICENTRE</a:t>
                      </a:r>
                      <a:r>
                        <a:rPr lang="en-GB" altLang="en-US" sz="700" b="0" dirty="0">
                          <a:solidFill>
                            <a:schemeClr val="tx1"/>
                          </a:solidFill>
                        </a:rPr>
                        <a:t>.</a:t>
                      </a:r>
                    </a:p>
                  </a:txBody>
                  <a:tcPr>
                    <a:solidFill>
                      <a:srgbClr val="F9ECFF"/>
                    </a:solidFill>
                  </a:tcPr>
                </a:tc>
                <a:extLst>
                  <a:ext uri="{0D108BD9-81ED-4DB2-BD59-A6C34878D82A}">
                    <a16:rowId xmlns:a16="http://schemas.microsoft.com/office/drawing/2014/main" val="1869902671"/>
                  </a:ext>
                </a:extLst>
              </a:tr>
              <a:tr h="183235">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altLang="en-US" sz="700" b="1" dirty="0">
                          <a:solidFill>
                            <a:srgbClr val="FF0000"/>
                          </a:solidFill>
                        </a:rPr>
                        <a:t>SEISMIC WAVES </a:t>
                      </a:r>
                      <a:r>
                        <a:rPr lang="en-GB" altLang="en-US" sz="700" dirty="0"/>
                        <a:t>(energy waves) travel out from the focus.  </a:t>
                      </a:r>
                      <a:endParaRPr lang="en-GB" altLang="en-US" sz="700" b="1" dirty="0">
                        <a:solidFill>
                          <a:schemeClr val="tx1"/>
                        </a:solidFill>
                      </a:endParaRPr>
                    </a:p>
                  </a:txBody>
                  <a:tcPr>
                    <a:solidFill>
                      <a:srgbClr val="F4D9FE"/>
                    </a:solidFill>
                  </a:tcPr>
                </a:tc>
                <a:extLst>
                  <a:ext uri="{0D108BD9-81ED-4DB2-BD59-A6C34878D82A}">
                    <a16:rowId xmlns:a16="http://schemas.microsoft.com/office/drawing/2014/main" val="3107004652"/>
                  </a:ext>
                </a:extLst>
              </a:tr>
              <a:tr h="176308">
                <a:tc>
                  <a:txBody>
                    <a:bodyPr/>
                    <a:lstStyle/>
                    <a:p>
                      <a:pPr marL="0" marR="0" indent="0" algn="l" defTabSz="1280160" rtl="0" eaLnBrk="1" fontAlgn="auto" latinLnBrk="0" hangingPunct="1">
                        <a:lnSpc>
                          <a:spcPct val="100000"/>
                        </a:lnSpc>
                        <a:spcBef>
                          <a:spcPts val="0"/>
                        </a:spcBef>
                        <a:spcAft>
                          <a:spcPts val="0"/>
                        </a:spcAft>
                        <a:buClrTx/>
                        <a:buSzTx/>
                        <a:buFontTx/>
                        <a:buNone/>
                        <a:tabLst/>
                        <a:defRPr/>
                      </a:pPr>
                      <a:r>
                        <a:rPr lang="en-GB" altLang="en-US" sz="700" dirty="0"/>
                        <a:t>The point at which pressure is released is called the</a:t>
                      </a:r>
                      <a:r>
                        <a:rPr lang="en-GB" altLang="en-US" sz="700" b="1" dirty="0"/>
                        <a:t> </a:t>
                      </a:r>
                      <a:r>
                        <a:rPr lang="en-GB" altLang="en-US" sz="700" b="1" dirty="0">
                          <a:solidFill>
                            <a:srgbClr val="FF0000"/>
                          </a:solidFill>
                        </a:rPr>
                        <a:t>FOCUS</a:t>
                      </a:r>
                      <a:r>
                        <a:rPr lang="en-GB" altLang="en-US" sz="700" dirty="0"/>
                        <a:t>. </a:t>
                      </a:r>
                      <a:endParaRPr lang="en-GB" altLang="en-US" sz="700" b="1" dirty="0"/>
                    </a:p>
                  </a:txBody>
                  <a:tcPr>
                    <a:solidFill>
                      <a:srgbClr val="F9ECFF"/>
                    </a:solidFill>
                  </a:tcPr>
                </a:tc>
                <a:extLst>
                  <a:ext uri="{0D108BD9-81ED-4DB2-BD59-A6C34878D82A}">
                    <a16:rowId xmlns:a16="http://schemas.microsoft.com/office/drawing/2014/main" val="3443076149"/>
                  </a:ext>
                </a:extLst>
              </a:tr>
            </a:tbl>
          </a:graphicData>
        </a:graphic>
      </p:graphicFrame>
      <p:graphicFrame>
        <p:nvGraphicFramePr>
          <p:cNvPr id="22" name="Table 21">
            <a:extLst>
              <a:ext uri="{FF2B5EF4-FFF2-40B4-BE49-F238E27FC236}">
                <a16:creationId xmlns:a16="http://schemas.microsoft.com/office/drawing/2014/main" id="{1FDDAA7D-5160-4AC5-B065-99D5DE216983}"/>
              </a:ext>
            </a:extLst>
          </p:cNvPr>
          <p:cNvGraphicFramePr>
            <a:graphicFrameLocks noGrp="1"/>
          </p:cNvGraphicFramePr>
          <p:nvPr/>
        </p:nvGraphicFramePr>
        <p:xfrm>
          <a:off x="3322452" y="5335517"/>
          <a:ext cx="3740439" cy="1413481"/>
        </p:xfrm>
        <a:graphic>
          <a:graphicData uri="http://schemas.openxmlformats.org/drawingml/2006/table">
            <a:tbl>
              <a:tblPr firstRow="1" firstCol="1" bandRow="1">
                <a:tableStyleId>{21E4AEA4-8DFA-4A89-87EB-49C32662AFE0}</a:tableStyleId>
              </a:tblPr>
              <a:tblGrid>
                <a:gridCol w="694199">
                  <a:extLst>
                    <a:ext uri="{9D8B030D-6E8A-4147-A177-3AD203B41FA5}">
                      <a16:colId xmlns:a16="http://schemas.microsoft.com/office/drawing/2014/main" val="2845525706"/>
                    </a:ext>
                  </a:extLst>
                </a:gridCol>
                <a:gridCol w="1790495">
                  <a:extLst>
                    <a:ext uri="{9D8B030D-6E8A-4147-A177-3AD203B41FA5}">
                      <a16:colId xmlns:a16="http://schemas.microsoft.com/office/drawing/2014/main" val="2085550518"/>
                    </a:ext>
                  </a:extLst>
                </a:gridCol>
                <a:gridCol w="1255745">
                  <a:extLst>
                    <a:ext uri="{9D8B030D-6E8A-4147-A177-3AD203B41FA5}">
                      <a16:colId xmlns:a16="http://schemas.microsoft.com/office/drawing/2014/main" val="997290261"/>
                    </a:ext>
                  </a:extLst>
                </a:gridCol>
              </a:tblGrid>
              <a:tr h="222536">
                <a:tc gridSpan="3">
                  <a:txBody>
                    <a:bodyPr/>
                    <a:lstStyle/>
                    <a:p>
                      <a:pPr marL="0" marR="0" indent="0" algn="ctr" defTabSz="1280160" rtl="0" eaLnBrk="1" fontAlgn="auto" latinLnBrk="0" hangingPunct="1">
                        <a:lnSpc>
                          <a:spcPct val="115000"/>
                        </a:lnSpc>
                        <a:spcBef>
                          <a:spcPts val="0"/>
                        </a:spcBef>
                        <a:spcAft>
                          <a:spcPts val="0"/>
                        </a:spcAft>
                        <a:buClrTx/>
                        <a:buSzTx/>
                        <a:buFontTx/>
                        <a:buNone/>
                        <a:tabLst/>
                        <a:defRPr/>
                      </a:pPr>
                      <a:r>
                        <a:rPr lang="en-GB" sz="700" u="none" dirty="0"/>
                        <a:t>Volcanic Hazards</a:t>
                      </a:r>
                    </a:p>
                  </a:txBody>
                  <a:tcPr marL="49358" marR="49358" marT="0" marB="0" anchor="ctr">
                    <a:solidFill>
                      <a:srgbClr val="8E3895"/>
                    </a:solidFill>
                  </a:tcPr>
                </a:tc>
                <a:tc hMerge="1">
                  <a:txBody>
                    <a:bodyPr/>
                    <a:lstStyle/>
                    <a:p>
                      <a:pPr algn="l">
                        <a:lnSpc>
                          <a:spcPct val="115000"/>
                        </a:lnSpc>
                        <a:spcAft>
                          <a:spcPts val="0"/>
                        </a:spcAft>
                      </a:pPr>
                      <a:endParaRPr lang="en-GB"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tc>
                <a:tc hMerge="1">
                  <a:txBody>
                    <a:bodyPr/>
                    <a:lstStyle/>
                    <a:p>
                      <a:pPr marL="0" marR="0" indent="0" algn="ctr" defTabSz="1280160" rtl="0" eaLnBrk="1" fontAlgn="auto" latinLnBrk="0" hangingPunct="1">
                        <a:lnSpc>
                          <a:spcPct val="115000"/>
                        </a:lnSpc>
                        <a:spcBef>
                          <a:spcPts val="0"/>
                        </a:spcBef>
                        <a:spcAft>
                          <a:spcPts val="0"/>
                        </a:spcAft>
                        <a:buClrTx/>
                        <a:buSzTx/>
                        <a:buFontTx/>
                        <a:buNone/>
                        <a:tabLst/>
                        <a:defRPr/>
                      </a:pPr>
                      <a:endParaRPr lang="en-GB" sz="800" u="none" dirty="0"/>
                    </a:p>
                  </a:txBody>
                  <a:tcPr marL="49358" marR="49358" marT="0" marB="0" anchor="ctr">
                    <a:solidFill>
                      <a:schemeClr val="accent2"/>
                    </a:solidFill>
                  </a:tcPr>
                </a:tc>
                <a:extLst>
                  <a:ext uri="{0D108BD9-81ED-4DB2-BD59-A6C34878D82A}">
                    <a16:rowId xmlns:a16="http://schemas.microsoft.com/office/drawing/2014/main" val="372102128"/>
                  </a:ext>
                </a:extLst>
              </a:tr>
              <a:tr h="159182">
                <a:tc>
                  <a:txBody>
                    <a:bodyPr/>
                    <a:lstStyle/>
                    <a:p>
                      <a:pPr algn="l">
                        <a:lnSpc>
                          <a:spcPct val="115000"/>
                        </a:lnSpc>
                        <a:spcAft>
                          <a:spcPts val="0"/>
                        </a:spcAft>
                      </a:pPr>
                      <a:r>
                        <a:rPr lang="en-GB" sz="700" dirty="0">
                          <a:solidFill>
                            <a:schemeClr val="tx1"/>
                          </a:solidFill>
                          <a:effectLst/>
                        </a:rPr>
                        <a:t>Ash cloud</a:t>
                      </a:r>
                      <a:endParaRPr lang="en-GB" sz="7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nchor="ctr">
                    <a:solidFill>
                      <a:srgbClr val="C69BCA"/>
                    </a:solidFill>
                  </a:tcPr>
                </a:tc>
                <a:tc>
                  <a:txBody>
                    <a:bodyPr/>
                    <a:lstStyle/>
                    <a:p>
                      <a:pPr algn="l">
                        <a:lnSpc>
                          <a:spcPct val="115000"/>
                        </a:lnSpc>
                        <a:spcAft>
                          <a:spcPts val="0"/>
                        </a:spcAft>
                      </a:pPr>
                      <a:r>
                        <a:rPr lang="en-GB" sz="700" dirty="0">
                          <a:effectLst/>
                        </a:rPr>
                        <a:t>Small pieces of pulverised rock and glass which are thrown into the atmosphere. </a:t>
                      </a:r>
                      <a:endParaRPr lang="en-GB"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solidFill>
                      <a:srgbClr val="F4D9FE"/>
                    </a:solidFill>
                  </a:tcPr>
                </a:tc>
                <a:tc rowSpan="5">
                  <a:txBody>
                    <a:bodyPr/>
                    <a:lstStyle/>
                    <a:p>
                      <a:pPr algn="l">
                        <a:lnSpc>
                          <a:spcPct val="115000"/>
                        </a:lnSpc>
                        <a:spcAft>
                          <a:spcPts val="0"/>
                        </a:spcAft>
                      </a:pPr>
                      <a:endParaRPr lang="en-GB"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solidFill>
                      <a:srgbClr val="F9ECFF"/>
                    </a:solidFill>
                  </a:tcPr>
                </a:tc>
                <a:extLst>
                  <a:ext uri="{0D108BD9-81ED-4DB2-BD59-A6C34878D82A}">
                    <a16:rowId xmlns:a16="http://schemas.microsoft.com/office/drawing/2014/main" val="3660049803"/>
                  </a:ext>
                </a:extLst>
              </a:tr>
              <a:tr h="147378">
                <a:tc>
                  <a:txBody>
                    <a:bodyPr/>
                    <a:lstStyle/>
                    <a:p>
                      <a:pPr algn="l">
                        <a:lnSpc>
                          <a:spcPct val="115000"/>
                        </a:lnSpc>
                        <a:spcAft>
                          <a:spcPts val="0"/>
                        </a:spcAft>
                      </a:pPr>
                      <a:r>
                        <a:rPr lang="en-GB" sz="700" dirty="0">
                          <a:solidFill>
                            <a:schemeClr val="tx1"/>
                          </a:solidFill>
                          <a:effectLst/>
                        </a:rPr>
                        <a:t>Gas</a:t>
                      </a:r>
                      <a:endParaRPr lang="en-GB" sz="7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nchor="ctr">
                    <a:solidFill>
                      <a:srgbClr val="C69BCA"/>
                    </a:solidFill>
                  </a:tcPr>
                </a:tc>
                <a:tc>
                  <a:txBody>
                    <a:bodyPr/>
                    <a:lstStyle/>
                    <a:p>
                      <a:pPr algn="l">
                        <a:lnSpc>
                          <a:spcPct val="115000"/>
                        </a:lnSpc>
                        <a:spcAft>
                          <a:spcPts val="0"/>
                        </a:spcAft>
                      </a:pPr>
                      <a:r>
                        <a:rPr lang="en-GB" sz="700" dirty="0">
                          <a:effectLst/>
                        </a:rPr>
                        <a:t>Sulphur dioxide, water vapour and carbon dioxide come out of the volcano.</a:t>
                      </a:r>
                      <a:endParaRPr lang="en-GB"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solidFill>
                      <a:srgbClr val="F9ECFF"/>
                    </a:solidFill>
                  </a:tcPr>
                </a:tc>
                <a:tc vMerge="1">
                  <a:txBody>
                    <a:bodyPr/>
                    <a:lstStyle/>
                    <a:p>
                      <a:pPr algn="l">
                        <a:lnSpc>
                          <a:spcPct val="115000"/>
                        </a:lnSpc>
                        <a:spcAft>
                          <a:spcPts val="0"/>
                        </a:spcAft>
                      </a:pP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tc>
                <a:extLst>
                  <a:ext uri="{0D108BD9-81ED-4DB2-BD59-A6C34878D82A}">
                    <a16:rowId xmlns:a16="http://schemas.microsoft.com/office/drawing/2014/main" val="1538470440"/>
                  </a:ext>
                </a:extLst>
              </a:tr>
              <a:tr h="157718">
                <a:tc>
                  <a:txBody>
                    <a:bodyPr/>
                    <a:lstStyle/>
                    <a:p>
                      <a:pPr algn="l">
                        <a:lnSpc>
                          <a:spcPct val="115000"/>
                        </a:lnSpc>
                        <a:spcAft>
                          <a:spcPts val="0"/>
                        </a:spcAft>
                      </a:pPr>
                      <a:r>
                        <a:rPr lang="en-GB" sz="700" dirty="0">
                          <a:solidFill>
                            <a:schemeClr val="tx1"/>
                          </a:solidFill>
                          <a:effectLst/>
                        </a:rPr>
                        <a:t>Lahar</a:t>
                      </a:r>
                      <a:endParaRPr lang="en-GB" sz="7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nchor="ctr">
                    <a:solidFill>
                      <a:srgbClr val="C69BCA"/>
                    </a:solidFill>
                  </a:tcPr>
                </a:tc>
                <a:tc>
                  <a:txBody>
                    <a:bodyPr/>
                    <a:lstStyle/>
                    <a:p>
                      <a:pPr algn="l">
                        <a:lnSpc>
                          <a:spcPct val="115000"/>
                        </a:lnSpc>
                        <a:spcAft>
                          <a:spcPts val="0"/>
                        </a:spcAft>
                      </a:pPr>
                      <a:r>
                        <a:rPr lang="en-GB" sz="700" dirty="0">
                          <a:effectLst/>
                        </a:rPr>
                        <a:t>A volcanic mudflow which usually runs down a valley side on the volcano. </a:t>
                      </a:r>
                      <a:endParaRPr lang="en-GB"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solidFill>
                      <a:srgbClr val="F4D9FE"/>
                    </a:solidFill>
                  </a:tcPr>
                </a:tc>
                <a:tc vMerge="1">
                  <a:txBody>
                    <a:bodyPr/>
                    <a:lstStyle/>
                    <a:p>
                      <a:pPr algn="l">
                        <a:lnSpc>
                          <a:spcPct val="115000"/>
                        </a:lnSpc>
                        <a:spcAft>
                          <a:spcPts val="0"/>
                        </a:spcAft>
                      </a:pP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tc>
                <a:extLst>
                  <a:ext uri="{0D108BD9-81ED-4DB2-BD59-A6C34878D82A}">
                    <a16:rowId xmlns:a16="http://schemas.microsoft.com/office/drawing/2014/main" val="494017905"/>
                  </a:ext>
                </a:extLst>
              </a:tr>
              <a:tr h="206046">
                <a:tc>
                  <a:txBody>
                    <a:bodyPr/>
                    <a:lstStyle/>
                    <a:p>
                      <a:pPr algn="l">
                        <a:lnSpc>
                          <a:spcPct val="115000"/>
                        </a:lnSpc>
                        <a:spcAft>
                          <a:spcPts val="0"/>
                        </a:spcAft>
                      </a:pPr>
                      <a:r>
                        <a:rPr lang="en-GB" sz="700" dirty="0">
                          <a:solidFill>
                            <a:schemeClr val="tx1"/>
                          </a:solidFill>
                          <a:effectLst/>
                        </a:rPr>
                        <a:t>Pyroclastic flow</a:t>
                      </a:r>
                      <a:endParaRPr lang="en-GB" sz="7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nchor="ctr">
                    <a:solidFill>
                      <a:srgbClr val="C69BCA"/>
                    </a:solidFill>
                  </a:tcPr>
                </a:tc>
                <a:tc>
                  <a:txBody>
                    <a:bodyPr/>
                    <a:lstStyle/>
                    <a:p>
                      <a:pPr algn="l">
                        <a:lnSpc>
                          <a:spcPct val="115000"/>
                        </a:lnSpc>
                        <a:spcAft>
                          <a:spcPts val="0"/>
                        </a:spcAft>
                      </a:pPr>
                      <a:r>
                        <a:rPr lang="en-GB" sz="700" dirty="0">
                          <a:effectLst/>
                        </a:rPr>
                        <a:t>A fast moving current of super-heated gas and ash (1000</a:t>
                      </a:r>
                      <a:r>
                        <a:rPr lang="en-GB" sz="700" baseline="30000" dirty="0">
                          <a:effectLst/>
                        </a:rPr>
                        <a:t>o</a:t>
                      </a:r>
                      <a:r>
                        <a:rPr lang="en-GB" sz="700" dirty="0">
                          <a:effectLst/>
                        </a:rPr>
                        <a:t>C). They travel at 450mph. </a:t>
                      </a:r>
                      <a:endParaRPr lang="en-GB"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solidFill>
                      <a:srgbClr val="F9ECFF"/>
                    </a:solidFill>
                  </a:tcPr>
                </a:tc>
                <a:tc vMerge="1">
                  <a:txBody>
                    <a:bodyPr/>
                    <a:lstStyle/>
                    <a:p>
                      <a:pPr algn="l">
                        <a:lnSpc>
                          <a:spcPct val="115000"/>
                        </a:lnSpc>
                        <a:spcAft>
                          <a:spcPts val="0"/>
                        </a:spcAft>
                      </a:pP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tc>
                <a:extLst>
                  <a:ext uri="{0D108BD9-81ED-4DB2-BD59-A6C34878D82A}">
                    <a16:rowId xmlns:a16="http://schemas.microsoft.com/office/drawing/2014/main" val="2143365449"/>
                  </a:ext>
                </a:extLst>
              </a:tr>
              <a:tr h="237273">
                <a:tc>
                  <a:txBody>
                    <a:bodyPr/>
                    <a:lstStyle/>
                    <a:p>
                      <a:pPr algn="l">
                        <a:lnSpc>
                          <a:spcPct val="115000"/>
                        </a:lnSpc>
                        <a:spcAft>
                          <a:spcPts val="0"/>
                        </a:spcAft>
                      </a:pPr>
                      <a:r>
                        <a:rPr lang="en-GB" sz="700" dirty="0">
                          <a:solidFill>
                            <a:schemeClr val="tx1"/>
                          </a:solidFill>
                          <a:effectLst/>
                        </a:rPr>
                        <a:t>Volcanic bomb</a:t>
                      </a:r>
                      <a:endParaRPr lang="en-GB" sz="7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nchor="ctr">
                    <a:solidFill>
                      <a:srgbClr val="C69BCA"/>
                    </a:solidFill>
                  </a:tcPr>
                </a:tc>
                <a:tc>
                  <a:txBody>
                    <a:bodyPr/>
                    <a:lstStyle/>
                    <a:p>
                      <a:pPr algn="l">
                        <a:lnSpc>
                          <a:spcPct val="115000"/>
                        </a:lnSpc>
                        <a:spcAft>
                          <a:spcPts val="0"/>
                        </a:spcAft>
                      </a:pPr>
                      <a:r>
                        <a:rPr lang="en-GB" sz="700" dirty="0">
                          <a:effectLst/>
                        </a:rPr>
                        <a:t>A thick (viscous) lava fragment that is ejected from the volcano. </a:t>
                      </a:r>
                      <a:endParaRPr lang="en-GB"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solidFill>
                      <a:srgbClr val="F4D9FE"/>
                    </a:solidFill>
                  </a:tcPr>
                </a:tc>
                <a:tc vMerge="1">
                  <a:txBody>
                    <a:bodyPr/>
                    <a:lstStyle/>
                    <a:p>
                      <a:pPr algn="l">
                        <a:lnSpc>
                          <a:spcPct val="115000"/>
                        </a:lnSpc>
                        <a:spcAft>
                          <a:spcPts val="0"/>
                        </a:spcAft>
                      </a:pPr>
                      <a:endParaRPr lang="en-GB"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9358" marR="49358" marT="0" marB="0"/>
                </a:tc>
                <a:extLst>
                  <a:ext uri="{0D108BD9-81ED-4DB2-BD59-A6C34878D82A}">
                    <a16:rowId xmlns:a16="http://schemas.microsoft.com/office/drawing/2014/main" val="247257833"/>
                  </a:ext>
                </a:extLst>
              </a:tr>
            </a:tbl>
          </a:graphicData>
        </a:graphic>
      </p:graphicFrame>
      <p:cxnSp>
        <p:nvCxnSpPr>
          <p:cNvPr id="23" name="Straight Arrow Connector 22">
            <a:extLst>
              <a:ext uri="{FF2B5EF4-FFF2-40B4-BE49-F238E27FC236}">
                <a16:creationId xmlns:a16="http://schemas.microsoft.com/office/drawing/2014/main" id="{9AB70163-AD03-4EE0-B061-274C982978E4}"/>
              </a:ext>
            </a:extLst>
          </p:cNvPr>
          <p:cNvCxnSpPr>
            <a:cxnSpLocks/>
          </p:cNvCxnSpPr>
          <p:nvPr/>
        </p:nvCxnSpPr>
        <p:spPr>
          <a:xfrm>
            <a:off x="6045113" y="4766226"/>
            <a:ext cx="340308" cy="1285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D488D04-FC4E-4CE0-9B7F-025F233E24A4}"/>
              </a:ext>
            </a:extLst>
          </p:cNvPr>
          <p:cNvCxnSpPr/>
          <p:nvPr/>
        </p:nvCxnSpPr>
        <p:spPr>
          <a:xfrm flipV="1">
            <a:off x="6049123" y="4957583"/>
            <a:ext cx="206307" cy="1268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048D2C-9381-4EE6-B218-D94764C14D90}"/>
              </a:ext>
            </a:extLst>
          </p:cNvPr>
          <p:cNvCxnSpPr>
            <a:cxnSpLocks/>
          </p:cNvCxnSpPr>
          <p:nvPr/>
        </p:nvCxnSpPr>
        <p:spPr>
          <a:xfrm flipV="1">
            <a:off x="6045113" y="5066637"/>
            <a:ext cx="298745" cy="1725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D9B9F1CE-BBC9-4C72-B10E-476A668A43B5}"/>
              </a:ext>
            </a:extLst>
          </p:cNvPr>
          <p:cNvGraphicFramePr>
            <a:graphicFrameLocks noGrp="1"/>
          </p:cNvGraphicFramePr>
          <p:nvPr/>
        </p:nvGraphicFramePr>
        <p:xfrm>
          <a:off x="8622698" y="2688932"/>
          <a:ext cx="3434381" cy="1030381"/>
        </p:xfrm>
        <a:graphic>
          <a:graphicData uri="http://schemas.openxmlformats.org/drawingml/2006/table">
            <a:tbl>
              <a:tblPr firstRow="1" bandRow="1">
                <a:tableStyleId>{21E4AEA4-8DFA-4A89-87EB-49C32662AFE0}</a:tableStyleId>
              </a:tblPr>
              <a:tblGrid>
                <a:gridCol w="3434381">
                  <a:extLst>
                    <a:ext uri="{9D8B030D-6E8A-4147-A177-3AD203B41FA5}">
                      <a16:colId xmlns:a16="http://schemas.microsoft.com/office/drawing/2014/main" val="978967787"/>
                    </a:ext>
                  </a:extLst>
                </a:gridCol>
              </a:tblGrid>
              <a:tr h="207421">
                <a:tc>
                  <a:txBody>
                    <a:bodyPr/>
                    <a:lstStyle/>
                    <a:p>
                      <a:pPr algn="ctr"/>
                      <a:r>
                        <a:rPr lang="en-GB" sz="700" dirty="0"/>
                        <a:t>Earthquake Management</a:t>
                      </a:r>
                    </a:p>
                  </a:txBody>
                  <a:tcPr>
                    <a:solidFill>
                      <a:srgbClr val="8E3895"/>
                    </a:solidFill>
                  </a:tcPr>
                </a:tc>
                <a:extLst>
                  <a:ext uri="{0D108BD9-81ED-4DB2-BD59-A6C34878D82A}">
                    <a16:rowId xmlns:a16="http://schemas.microsoft.com/office/drawing/2014/main" val="983607736"/>
                  </a:ext>
                </a:extLst>
              </a:tr>
              <a:tr h="19260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700" b="1" u="none" dirty="0"/>
                        <a:t>PROTECTION</a:t>
                      </a:r>
                    </a:p>
                  </a:txBody>
                  <a:tcPr>
                    <a:solidFill>
                      <a:srgbClr val="C69BCA"/>
                    </a:solidFill>
                  </a:tcPr>
                </a:tc>
                <a:extLst>
                  <a:ext uri="{0D108BD9-81ED-4DB2-BD59-A6C34878D82A}">
                    <a16:rowId xmlns:a16="http://schemas.microsoft.com/office/drawing/2014/main" val="2304730741"/>
                  </a:ext>
                </a:extLst>
              </a:tr>
              <a:tr h="598092">
                <a:tc>
                  <a:txBody>
                    <a:bodyPr/>
                    <a:lstStyle/>
                    <a:p>
                      <a:pPr>
                        <a:buNone/>
                      </a:pPr>
                      <a:r>
                        <a:rPr lang="en-GB" sz="700" b="1" dirty="0"/>
                        <a:t>You can’t stop earthquakes</a:t>
                      </a:r>
                      <a:r>
                        <a:rPr lang="en-GB" sz="700" dirty="0"/>
                        <a:t>, so earthquake-prone regions follow these three methods to reduce potential damage: </a:t>
                      </a:r>
                    </a:p>
                    <a:p>
                      <a:pPr marL="171450" indent="-171450">
                        <a:buFont typeface="Arial" panose="020B0604020202020204" pitchFamily="34" charset="0"/>
                        <a:buChar char="•"/>
                      </a:pPr>
                      <a:r>
                        <a:rPr lang="en-GB" sz="700" dirty="0"/>
                        <a:t>Building earthquake-resistant buildings</a:t>
                      </a:r>
                    </a:p>
                    <a:p>
                      <a:pPr marL="171450" indent="-171450">
                        <a:buFont typeface="Arial" panose="020B0604020202020204" pitchFamily="34" charset="0"/>
                        <a:buChar char="•"/>
                      </a:pPr>
                      <a:r>
                        <a:rPr lang="en-GB" sz="700" dirty="0"/>
                        <a:t>Raising public awareness </a:t>
                      </a:r>
                    </a:p>
                    <a:p>
                      <a:pPr marL="171450" indent="-171450">
                        <a:buFont typeface="Arial" panose="020B0604020202020204" pitchFamily="34" charset="0"/>
                        <a:buChar char="•"/>
                      </a:pPr>
                      <a:r>
                        <a:rPr lang="en-GB" sz="700" dirty="0"/>
                        <a:t>Improving earthquake prediction</a:t>
                      </a:r>
                    </a:p>
                  </a:txBody>
                  <a:tcPr>
                    <a:solidFill>
                      <a:srgbClr val="F9ECFF"/>
                    </a:solidFill>
                  </a:tcPr>
                </a:tc>
                <a:extLst>
                  <a:ext uri="{0D108BD9-81ED-4DB2-BD59-A6C34878D82A}">
                    <a16:rowId xmlns:a16="http://schemas.microsoft.com/office/drawing/2014/main" val="3081717397"/>
                  </a:ext>
                </a:extLst>
              </a:tr>
            </a:tbl>
          </a:graphicData>
        </a:graphic>
      </p:graphicFrame>
      <p:pic>
        <p:nvPicPr>
          <p:cNvPr id="27" name="Picture 26">
            <a:extLst>
              <a:ext uri="{FF2B5EF4-FFF2-40B4-BE49-F238E27FC236}">
                <a16:creationId xmlns:a16="http://schemas.microsoft.com/office/drawing/2014/main" id="{C101DFC5-944A-41A2-96DA-97F1D86AE8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8767" y="5619935"/>
            <a:ext cx="1137813" cy="1047935"/>
          </a:xfrm>
          <a:prstGeom prst="rect">
            <a:avLst/>
          </a:prstGeom>
        </p:spPr>
      </p:pic>
      <p:graphicFrame>
        <p:nvGraphicFramePr>
          <p:cNvPr id="28" name="Table 27">
            <a:extLst>
              <a:ext uri="{FF2B5EF4-FFF2-40B4-BE49-F238E27FC236}">
                <a16:creationId xmlns:a16="http://schemas.microsoft.com/office/drawing/2014/main" id="{00DD950F-BF9C-41DE-892A-87C09DD596EB}"/>
              </a:ext>
            </a:extLst>
          </p:cNvPr>
          <p:cNvGraphicFramePr>
            <a:graphicFrameLocks noGrp="1"/>
          </p:cNvGraphicFramePr>
          <p:nvPr/>
        </p:nvGraphicFramePr>
        <p:xfrm>
          <a:off x="7120609" y="5287953"/>
          <a:ext cx="4963778" cy="1461045"/>
        </p:xfrm>
        <a:graphic>
          <a:graphicData uri="http://schemas.openxmlformats.org/drawingml/2006/table">
            <a:tbl>
              <a:tblPr firstRow="1" bandRow="1">
                <a:tableStyleId>{21E4AEA4-8DFA-4A89-87EB-49C32662AFE0}</a:tableStyleId>
              </a:tblPr>
              <a:tblGrid>
                <a:gridCol w="2481889">
                  <a:extLst>
                    <a:ext uri="{9D8B030D-6E8A-4147-A177-3AD203B41FA5}">
                      <a16:colId xmlns:a16="http://schemas.microsoft.com/office/drawing/2014/main" val="1803496624"/>
                    </a:ext>
                  </a:extLst>
                </a:gridCol>
                <a:gridCol w="2481889">
                  <a:extLst>
                    <a:ext uri="{9D8B030D-6E8A-4147-A177-3AD203B41FA5}">
                      <a16:colId xmlns:a16="http://schemas.microsoft.com/office/drawing/2014/main" val="1291518246"/>
                    </a:ext>
                  </a:extLst>
                </a:gridCol>
              </a:tblGrid>
              <a:tr h="211365">
                <a:tc gridSpan="2">
                  <a:txBody>
                    <a:bodyPr/>
                    <a:lstStyle/>
                    <a:p>
                      <a:pPr algn="ctr"/>
                      <a:r>
                        <a:rPr lang="en-GB" sz="700" dirty="0"/>
                        <a:t>HIC - CS: </a:t>
                      </a:r>
                      <a:r>
                        <a:rPr lang="en-GB" sz="700" baseline="0" dirty="0"/>
                        <a:t>Chile Earthquake 2010</a:t>
                      </a:r>
                      <a:endParaRPr lang="en-GB" sz="700" dirty="0"/>
                    </a:p>
                  </a:txBody>
                  <a:tcPr>
                    <a:solidFill>
                      <a:srgbClr val="8E3895"/>
                    </a:solidFill>
                  </a:tcPr>
                </a:tc>
                <a:tc hMerge="1">
                  <a:txBody>
                    <a:bodyPr/>
                    <a:lstStyle/>
                    <a:p>
                      <a:endParaRPr lang="en-GB"/>
                    </a:p>
                  </a:txBody>
                  <a:tcPr/>
                </a:tc>
                <a:extLst>
                  <a:ext uri="{0D108BD9-81ED-4DB2-BD59-A6C34878D82A}">
                    <a16:rowId xmlns:a16="http://schemas.microsoft.com/office/drawing/2014/main" val="1421472908"/>
                  </a:ext>
                </a:extLst>
              </a:tr>
              <a:tr h="502043">
                <a:tc gridSpan="2">
                  <a:txBody>
                    <a:bodyPr/>
                    <a:lstStyle/>
                    <a:p>
                      <a:pPr marL="0" indent="0">
                        <a:buFont typeface="Arial" panose="020B0604020202020204" pitchFamily="34" charset="0"/>
                        <a:buNone/>
                      </a:pPr>
                      <a:r>
                        <a:rPr lang="en-GB" sz="700" b="1" dirty="0">
                          <a:latin typeface="+mn-lt"/>
                        </a:rPr>
                        <a:t>Causes</a:t>
                      </a:r>
                    </a:p>
                    <a:p>
                      <a:pPr marL="0" indent="0">
                        <a:buFont typeface="Arial" panose="020B0604020202020204" pitchFamily="34" charset="0"/>
                        <a:buNone/>
                      </a:pPr>
                      <a:r>
                        <a:rPr lang="en-GB" sz="700" b="1" dirty="0">
                          <a:latin typeface="+mn-lt"/>
                        </a:rPr>
                        <a:t>The South-American and Nazca plates move together at a destructive margin.</a:t>
                      </a:r>
                      <a:r>
                        <a:rPr lang="en-GB" sz="700" b="1" baseline="0" dirty="0">
                          <a:latin typeface="+mn-lt"/>
                        </a:rPr>
                        <a:t> </a:t>
                      </a:r>
                      <a:r>
                        <a:rPr lang="en-GB" sz="700" b="1" strike="noStrike" baseline="0" dirty="0">
                          <a:solidFill>
                            <a:schemeClr val="tx1"/>
                          </a:solidFill>
                        </a:rPr>
                        <a:t>The </a:t>
                      </a:r>
                      <a:r>
                        <a:rPr lang="en-GB" sz="700" b="1" u="sng" strike="noStrike" baseline="0" dirty="0">
                          <a:solidFill>
                            <a:schemeClr val="tx1"/>
                          </a:solidFill>
                        </a:rPr>
                        <a:t>magnitude 8.8 earthquake </a:t>
                      </a:r>
                      <a:r>
                        <a:rPr lang="en-GB" sz="700" b="1" strike="noStrike" baseline="0" dirty="0">
                          <a:solidFill>
                            <a:schemeClr val="tx1"/>
                          </a:solidFill>
                        </a:rPr>
                        <a:t>was 22 miles off the coast which meant that tsunami warnings were issued as waves raced across the Pacific Ocean at speeds of up to 300km per hour. </a:t>
                      </a:r>
                      <a:endParaRPr lang="en-GB" sz="700" b="1" strike="noStrike" dirty="0">
                        <a:solidFill>
                          <a:schemeClr val="tx1"/>
                        </a:solidFill>
                      </a:endParaRPr>
                    </a:p>
                  </a:txBody>
                  <a:tcPr>
                    <a:solidFill>
                      <a:srgbClr val="C69BCA"/>
                    </a:solidFill>
                  </a:tcPr>
                </a:tc>
                <a:tc hMerge="1">
                  <a:txBody>
                    <a:bodyPr/>
                    <a:lstStyle/>
                    <a:p>
                      <a:endParaRPr lang="en-GB"/>
                    </a:p>
                  </a:txBody>
                  <a:tcPr/>
                </a:tc>
                <a:extLst>
                  <a:ext uri="{0D108BD9-81ED-4DB2-BD59-A6C34878D82A}">
                    <a16:rowId xmlns:a16="http://schemas.microsoft.com/office/drawing/2014/main" val="1321619053"/>
                  </a:ext>
                </a:extLst>
              </a:tr>
              <a:tr h="717264">
                <a:tc>
                  <a:txBody>
                    <a:bodyPr/>
                    <a:lstStyle/>
                    <a:p>
                      <a:pPr marL="0" indent="0">
                        <a:buFont typeface="Arial" panose="020B0604020202020204" pitchFamily="34" charset="0"/>
                        <a:buNone/>
                      </a:pPr>
                      <a:r>
                        <a:rPr lang="en-GB" sz="700" b="1" dirty="0">
                          <a:solidFill>
                            <a:schemeClr val="tx1"/>
                          </a:solidFill>
                          <a:latin typeface="+mn-lt"/>
                        </a:rPr>
                        <a:t>Effects</a:t>
                      </a:r>
                    </a:p>
                    <a:p>
                      <a:pPr marL="0" indent="0">
                        <a:buFont typeface="Arial" panose="020B0604020202020204" pitchFamily="34" charset="0"/>
                        <a:buNone/>
                      </a:pPr>
                      <a:r>
                        <a:rPr lang="en-GB" sz="700" dirty="0">
                          <a:solidFill>
                            <a:schemeClr val="tx1"/>
                          </a:solidFill>
                          <a:latin typeface="+mn-lt"/>
                        </a:rPr>
                        <a:t>It triggered</a:t>
                      </a:r>
                      <a:r>
                        <a:rPr lang="en-GB" sz="700" baseline="0" dirty="0">
                          <a:solidFill>
                            <a:schemeClr val="tx1"/>
                          </a:solidFill>
                          <a:latin typeface="+mn-lt"/>
                        </a:rPr>
                        <a:t> a</a:t>
                      </a:r>
                      <a:r>
                        <a:rPr lang="en-GB" sz="700" b="1" baseline="0" dirty="0">
                          <a:solidFill>
                            <a:schemeClr val="tx1"/>
                          </a:solidFill>
                          <a:latin typeface="+mn-lt"/>
                        </a:rPr>
                        <a:t> tsunami </a:t>
                      </a:r>
                      <a:r>
                        <a:rPr lang="en-GB" sz="700" baseline="0" dirty="0">
                          <a:solidFill>
                            <a:schemeClr val="tx1"/>
                          </a:solidFill>
                          <a:latin typeface="+mn-lt"/>
                        </a:rPr>
                        <a:t>which devastated several coastal towns. </a:t>
                      </a:r>
                      <a:r>
                        <a:rPr lang="en-GB" sz="700" b="1" baseline="0" dirty="0">
                          <a:solidFill>
                            <a:schemeClr val="tx1"/>
                          </a:solidFill>
                          <a:latin typeface="+mn-lt"/>
                        </a:rPr>
                        <a:t>500 deaths and 12,000 injured</a:t>
                      </a:r>
                      <a:r>
                        <a:rPr lang="en-GB" sz="700" baseline="0" dirty="0">
                          <a:solidFill>
                            <a:schemeClr val="tx1"/>
                          </a:solidFill>
                          <a:latin typeface="+mn-lt"/>
                        </a:rPr>
                        <a:t>. 1500km of roads damaged by landslides. The damage </a:t>
                      </a:r>
                      <a:r>
                        <a:rPr lang="en-GB" sz="700" b="1" baseline="0" dirty="0">
                          <a:solidFill>
                            <a:schemeClr val="tx1"/>
                          </a:solidFill>
                          <a:latin typeface="+mn-lt"/>
                        </a:rPr>
                        <a:t>cost $30 billion</a:t>
                      </a:r>
                      <a:r>
                        <a:rPr lang="en-GB" sz="700" baseline="0" dirty="0">
                          <a:solidFill>
                            <a:schemeClr val="tx1"/>
                          </a:solidFill>
                          <a:latin typeface="+mn-lt"/>
                        </a:rPr>
                        <a:t>. 220,000 homes, 4500 schools, ports and hospitals were severely damaged or destroyed. </a:t>
                      </a:r>
                      <a:endParaRPr lang="en-GB" sz="700" dirty="0">
                        <a:solidFill>
                          <a:schemeClr val="tx1"/>
                        </a:solidFill>
                        <a:latin typeface="+mn-lt"/>
                      </a:endParaRPr>
                    </a:p>
                  </a:txBody>
                  <a:tcPr>
                    <a:solidFill>
                      <a:srgbClr val="F4D9FE"/>
                    </a:solidFill>
                  </a:tcPr>
                </a:tc>
                <a:tc>
                  <a:txBody>
                    <a:bodyPr/>
                    <a:lstStyle/>
                    <a:p>
                      <a:pPr marL="0" indent="0">
                        <a:buFont typeface="Arial" panose="020B0604020202020204" pitchFamily="34" charset="0"/>
                        <a:buNone/>
                      </a:pPr>
                      <a:r>
                        <a:rPr lang="en-GB" sz="700" b="1" dirty="0">
                          <a:solidFill>
                            <a:schemeClr val="tx1"/>
                          </a:solidFill>
                          <a:latin typeface="+mn-lt"/>
                        </a:rPr>
                        <a:t>Responses</a:t>
                      </a:r>
                    </a:p>
                    <a:p>
                      <a:pPr marL="0" indent="0">
                        <a:buFont typeface="Arial" panose="020B0604020202020204" pitchFamily="34" charset="0"/>
                        <a:buNone/>
                      </a:pPr>
                      <a:r>
                        <a:rPr lang="en-GB" sz="700" dirty="0">
                          <a:solidFill>
                            <a:schemeClr val="tx1"/>
                          </a:solidFill>
                          <a:latin typeface="+mn-lt"/>
                        </a:rPr>
                        <a:t>International emergency aid was given in the form of: </a:t>
                      </a:r>
                      <a:r>
                        <a:rPr lang="en-GB" sz="700" b="1" dirty="0">
                          <a:solidFill>
                            <a:schemeClr val="tx1"/>
                          </a:solidFill>
                          <a:latin typeface="+mn-lt"/>
                        </a:rPr>
                        <a:t>field hospitals, satellite phones and floating bridges</a:t>
                      </a:r>
                      <a:r>
                        <a:rPr lang="en-GB" sz="700" baseline="0" dirty="0">
                          <a:solidFill>
                            <a:schemeClr val="tx1"/>
                          </a:solidFill>
                          <a:latin typeface="+mn-lt"/>
                        </a:rPr>
                        <a:t> but didn’t need much economic aid. </a:t>
                      </a:r>
                      <a:r>
                        <a:rPr lang="en-GB" sz="700" b="1" baseline="0" dirty="0">
                          <a:solidFill>
                            <a:schemeClr val="tx1"/>
                          </a:solidFill>
                          <a:latin typeface="+mn-lt"/>
                        </a:rPr>
                        <a:t>A national appeal</a:t>
                      </a:r>
                      <a:r>
                        <a:rPr lang="en-GB" sz="700" baseline="0" dirty="0">
                          <a:solidFill>
                            <a:schemeClr val="tx1"/>
                          </a:solidFill>
                          <a:latin typeface="+mn-lt"/>
                        </a:rPr>
                        <a:t> raised </a:t>
                      </a:r>
                      <a:r>
                        <a:rPr lang="en-GB" sz="700" b="1" baseline="0" dirty="0">
                          <a:solidFill>
                            <a:schemeClr val="tx1"/>
                          </a:solidFill>
                          <a:latin typeface="+mn-lt"/>
                        </a:rPr>
                        <a:t>$60 million to pay for 30,000 small shelters</a:t>
                      </a:r>
                      <a:r>
                        <a:rPr lang="en-GB" sz="700" baseline="0" dirty="0">
                          <a:solidFill>
                            <a:schemeClr val="tx1"/>
                          </a:solidFill>
                          <a:latin typeface="+mn-lt"/>
                        </a:rPr>
                        <a:t>. Power resupplied to 90% of homes within 10 days.</a:t>
                      </a:r>
                      <a:endParaRPr lang="en-GB" sz="700" b="0" dirty="0">
                        <a:solidFill>
                          <a:schemeClr val="tx1"/>
                        </a:solidFill>
                        <a:latin typeface="+mn-lt"/>
                      </a:endParaRPr>
                    </a:p>
                  </a:txBody>
                  <a:tcPr>
                    <a:solidFill>
                      <a:srgbClr val="F9ECFF"/>
                    </a:solidFill>
                  </a:tcPr>
                </a:tc>
                <a:extLst>
                  <a:ext uri="{0D108BD9-81ED-4DB2-BD59-A6C34878D82A}">
                    <a16:rowId xmlns:a16="http://schemas.microsoft.com/office/drawing/2014/main" val="1348369552"/>
                  </a:ext>
                </a:extLst>
              </a:tr>
            </a:tbl>
          </a:graphicData>
        </a:graphic>
      </p:graphicFrame>
      <p:graphicFrame>
        <p:nvGraphicFramePr>
          <p:cNvPr id="29" name="Table 28">
            <a:extLst>
              <a:ext uri="{FF2B5EF4-FFF2-40B4-BE49-F238E27FC236}">
                <a16:creationId xmlns:a16="http://schemas.microsoft.com/office/drawing/2014/main" id="{E2AA41C4-D2C3-45F1-8C03-14A3385F1BB1}"/>
              </a:ext>
            </a:extLst>
          </p:cNvPr>
          <p:cNvGraphicFramePr>
            <a:graphicFrameLocks noGrp="1"/>
          </p:cNvGraphicFramePr>
          <p:nvPr/>
        </p:nvGraphicFramePr>
        <p:xfrm>
          <a:off x="7120609" y="3796944"/>
          <a:ext cx="4963778" cy="1452440"/>
        </p:xfrm>
        <a:graphic>
          <a:graphicData uri="http://schemas.openxmlformats.org/drawingml/2006/table">
            <a:tbl>
              <a:tblPr firstRow="1" bandRow="1">
                <a:tableStyleId>{21E4AEA4-8DFA-4A89-87EB-49C32662AFE0}</a:tableStyleId>
              </a:tblPr>
              <a:tblGrid>
                <a:gridCol w="2481889">
                  <a:extLst>
                    <a:ext uri="{9D8B030D-6E8A-4147-A177-3AD203B41FA5}">
                      <a16:colId xmlns:a16="http://schemas.microsoft.com/office/drawing/2014/main" val="1803496624"/>
                    </a:ext>
                  </a:extLst>
                </a:gridCol>
                <a:gridCol w="2481889">
                  <a:extLst>
                    <a:ext uri="{9D8B030D-6E8A-4147-A177-3AD203B41FA5}">
                      <a16:colId xmlns:a16="http://schemas.microsoft.com/office/drawing/2014/main" val="1291518246"/>
                    </a:ext>
                  </a:extLst>
                </a:gridCol>
              </a:tblGrid>
              <a:tr h="202760">
                <a:tc gridSpan="2">
                  <a:txBody>
                    <a:bodyPr/>
                    <a:lstStyle/>
                    <a:p>
                      <a:pPr algn="ctr"/>
                      <a:r>
                        <a:rPr lang="en-GB" sz="700" strike="noStrike" dirty="0">
                          <a:solidFill>
                            <a:schemeClr val="bg1"/>
                          </a:solidFill>
                        </a:rPr>
                        <a:t>LIC -CS:</a:t>
                      </a:r>
                      <a:r>
                        <a:rPr lang="en-GB" sz="700" strike="noStrike" baseline="0" dirty="0">
                          <a:solidFill>
                            <a:schemeClr val="bg1"/>
                          </a:solidFill>
                        </a:rPr>
                        <a:t>  Nepal Earthquake 2015</a:t>
                      </a:r>
                      <a:endParaRPr lang="en-GB" sz="700" strike="noStrike" dirty="0">
                        <a:solidFill>
                          <a:schemeClr val="bg1"/>
                        </a:solidFill>
                      </a:endParaRPr>
                    </a:p>
                  </a:txBody>
                  <a:tcPr>
                    <a:solidFill>
                      <a:srgbClr val="8E3895"/>
                    </a:solidFill>
                  </a:tcPr>
                </a:tc>
                <a:tc hMerge="1">
                  <a:txBody>
                    <a:bodyPr/>
                    <a:lstStyle/>
                    <a:p>
                      <a:endParaRPr lang="en-GB"/>
                    </a:p>
                  </a:txBody>
                  <a:tcPr/>
                </a:tc>
                <a:extLst>
                  <a:ext uri="{0D108BD9-81ED-4DB2-BD59-A6C34878D82A}">
                    <a16:rowId xmlns:a16="http://schemas.microsoft.com/office/drawing/2014/main" val="1421472908"/>
                  </a:ext>
                </a:extLst>
              </a:tr>
              <a:tr h="399916">
                <a:tc gridSpan="2">
                  <a:txBody>
                    <a:bodyPr/>
                    <a:lstStyle/>
                    <a:p>
                      <a:pPr marL="0" indent="0">
                        <a:buFont typeface="Arial" panose="020B0604020202020204" pitchFamily="34" charset="0"/>
                        <a:buNone/>
                      </a:pPr>
                      <a:r>
                        <a:rPr lang="en-GB" sz="700" b="1" strike="noStrike" dirty="0">
                          <a:solidFill>
                            <a:schemeClr val="tx1"/>
                          </a:solidFill>
                        </a:rPr>
                        <a:t>Cause</a:t>
                      </a:r>
                    </a:p>
                    <a:p>
                      <a:pPr marL="0" indent="0">
                        <a:buFont typeface="Arial" panose="020B0604020202020204" pitchFamily="34" charset="0"/>
                        <a:buNone/>
                      </a:pPr>
                      <a:r>
                        <a:rPr lang="en-GB" sz="700" b="1" strike="noStrike" dirty="0">
                          <a:solidFill>
                            <a:schemeClr val="tx1"/>
                          </a:solidFill>
                        </a:rPr>
                        <a:t>On a collision plate margin,</a:t>
                      </a:r>
                      <a:r>
                        <a:rPr lang="en-GB" sz="700" b="1" strike="noStrike" baseline="0" dirty="0">
                          <a:solidFill>
                            <a:schemeClr val="tx1"/>
                          </a:solidFill>
                        </a:rPr>
                        <a:t> involving the Indo-Australian &amp; Eurasian plates.</a:t>
                      </a:r>
                    </a:p>
                    <a:p>
                      <a:pPr marL="0" indent="0">
                        <a:buFont typeface="Arial" panose="020B0604020202020204" pitchFamily="34" charset="0"/>
                        <a:buNone/>
                      </a:pPr>
                      <a:r>
                        <a:rPr lang="en-GB" sz="700" b="1" strike="noStrike" baseline="0" dirty="0">
                          <a:solidFill>
                            <a:schemeClr val="tx1"/>
                          </a:solidFill>
                        </a:rPr>
                        <a:t>The </a:t>
                      </a:r>
                      <a:r>
                        <a:rPr lang="en-GB" sz="700" b="1" u="sng" strike="noStrike" baseline="0" dirty="0">
                          <a:solidFill>
                            <a:schemeClr val="tx1"/>
                          </a:solidFill>
                        </a:rPr>
                        <a:t>magnitude 7.9 earthquake </a:t>
                      </a:r>
                      <a:r>
                        <a:rPr lang="en-GB" sz="700" b="1" strike="noStrike" baseline="0" dirty="0">
                          <a:solidFill>
                            <a:schemeClr val="tx1"/>
                          </a:solidFill>
                        </a:rPr>
                        <a:t>was 50 miles north-west of the Kathmandu. With a very </a:t>
                      </a:r>
                      <a:r>
                        <a:rPr lang="en-GB" sz="700" b="1" u="sng" strike="noStrike" baseline="0" dirty="0">
                          <a:solidFill>
                            <a:schemeClr val="tx1"/>
                          </a:solidFill>
                        </a:rPr>
                        <a:t>shallow focus of 15km deep</a:t>
                      </a:r>
                      <a:r>
                        <a:rPr lang="en-GB" sz="700" b="1" strike="noStrike" baseline="0" dirty="0">
                          <a:solidFill>
                            <a:schemeClr val="tx1"/>
                          </a:solidFill>
                        </a:rPr>
                        <a:t>.</a:t>
                      </a:r>
                      <a:endParaRPr lang="en-GB" sz="700" b="1" strike="noStrike" dirty="0">
                        <a:solidFill>
                          <a:schemeClr val="tx1"/>
                        </a:solidFill>
                      </a:endParaRPr>
                    </a:p>
                  </a:txBody>
                  <a:tcPr>
                    <a:solidFill>
                      <a:srgbClr val="C69BCA"/>
                    </a:solidFill>
                  </a:tcPr>
                </a:tc>
                <a:tc hMerge="1">
                  <a:txBody>
                    <a:bodyPr/>
                    <a:lstStyle/>
                    <a:p>
                      <a:endParaRPr lang="en-GB"/>
                    </a:p>
                  </a:txBody>
                  <a:tcPr/>
                </a:tc>
                <a:extLst>
                  <a:ext uri="{0D108BD9-81ED-4DB2-BD59-A6C34878D82A}">
                    <a16:rowId xmlns:a16="http://schemas.microsoft.com/office/drawing/2014/main" val="1321619053"/>
                  </a:ext>
                </a:extLst>
              </a:tr>
              <a:tr h="646923">
                <a:tc>
                  <a:txBody>
                    <a:bodyPr/>
                    <a:lstStyle/>
                    <a:p>
                      <a:pPr marL="0" indent="0">
                        <a:buFont typeface="Arial" panose="020B0604020202020204" pitchFamily="34" charset="0"/>
                        <a:buNone/>
                      </a:pPr>
                      <a:r>
                        <a:rPr lang="en-GB" sz="700" b="1" strike="noStrike" dirty="0">
                          <a:solidFill>
                            <a:schemeClr val="tx1"/>
                          </a:solidFill>
                        </a:rPr>
                        <a:t>Effects </a:t>
                      </a:r>
                    </a:p>
                    <a:p>
                      <a:pPr marL="0" indent="0">
                        <a:buFont typeface="Arial" panose="020B0604020202020204" pitchFamily="34" charset="0"/>
                        <a:buNone/>
                      </a:pPr>
                      <a:r>
                        <a:rPr lang="en-GB" sz="700" b="1" strike="noStrike" dirty="0">
                          <a:solidFill>
                            <a:schemeClr val="tx1"/>
                          </a:solidFill>
                        </a:rPr>
                        <a:t>Nearly 9000 people died, 20,000 injured</a:t>
                      </a:r>
                      <a:r>
                        <a:rPr lang="en-GB" sz="700" b="1" strike="noStrike" baseline="0" dirty="0">
                          <a:solidFill>
                            <a:schemeClr val="tx1"/>
                          </a:solidFill>
                        </a:rPr>
                        <a:t> </a:t>
                      </a:r>
                      <a:r>
                        <a:rPr lang="en-GB" sz="700" strike="noStrike" baseline="0" dirty="0">
                          <a:solidFill>
                            <a:schemeClr val="tx1"/>
                          </a:solidFill>
                        </a:rPr>
                        <a:t>and 8 million affected (one third of the population). Many </a:t>
                      </a:r>
                      <a:r>
                        <a:rPr lang="en-GB" sz="700" b="1" strike="noStrike" baseline="0" dirty="0">
                          <a:solidFill>
                            <a:schemeClr val="tx1"/>
                          </a:solidFill>
                        </a:rPr>
                        <a:t>emotionally affected</a:t>
                      </a:r>
                      <a:r>
                        <a:rPr lang="en-GB" sz="700" strike="noStrike" baseline="0" dirty="0">
                          <a:solidFill>
                            <a:schemeClr val="tx1"/>
                          </a:solidFill>
                        </a:rPr>
                        <a:t>.</a:t>
                      </a:r>
                    </a:p>
                    <a:p>
                      <a:pPr marL="0" indent="0">
                        <a:buFont typeface="Arial" panose="020B0604020202020204" pitchFamily="34" charset="0"/>
                        <a:buNone/>
                      </a:pPr>
                      <a:r>
                        <a:rPr lang="en-GB" sz="700" b="1" strike="noStrike" baseline="0" dirty="0">
                          <a:solidFill>
                            <a:schemeClr val="tx1"/>
                          </a:solidFill>
                        </a:rPr>
                        <a:t>3</a:t>
                      </a:r>
                      <a:r>
                        <a:rPr lang="en-GB" sz="700" b="0" strike="noStrike" baseline="0" dirty="0">
                          <a:solidFill>
                            <a:schemeClr val="tx1"/>
                          </a:solidFill>
                        </a:rPr>
                        <a:t> </a:t>
                      </a:r>
                      <a:r>
                        <a:rPr lang="en-GB" sz="700" b="1" strike="noStrike" baseline="0" dirty="0">
                          <a:solidFill>
                            <a:schemeClr val="tx1"/>
                          </a:solidFill>
                        </a:rPr>
                        <a:t>million homeless</a:t>
                      </a:r>
                      <a:r>
                        <a:rPr lang="en-GB" sz="700" b="0" strike="noStrike" baseline="0" dirty="0">
                          <a:solidFill>
                            <a:schemeClr val="tx1"/>
                          </a:solidFill>
                        </a:rPr>
                        <a:t>, 1.4 million needed food, water and shelter.</a:t>
                      </a:r>
                      <a:endParaRPr lang="en-GB" sz="700" strike="noStrike" baseline="0" dirty="0">
                        <a:solidFill>
                          <a:schemeClr val="tx1"/>
                        </a:solidFill>
                      </a:endParaRPr>
                    </a:p>
                    <a:p>
                      <a:pPr marL="0" indent="0">
                        <a:buFont typeface="Arial" panose="020B0604020202020204" pitchFamily="34" charset="0"/>
                        <a:buNone/>
                      </a:pPr>
                      <a:r>
                        <a:rPr lang="en-GB" sz="700" strike="noStrike" baseline="0" dirty="0">
                          <a:solidFill>
                            <a:schemeClr val="tx1"/>
                          </a:solidFill>
                        </a:rPr>
                        <a:t>7000 schools destroyed, 50% of shops destroyed, and damage cost </a:t>
                      </a:r>
                      <a:r>
                        <a:rPr lang="en-GB" sz="700" b="1" strike="noStrike" baseline="0" dirty="0">
                          <a:solidFill>
                            <a:schemeClr val="tx1"/>
                          </a:solidFill>
                        </a:rPr>
                        <a:t>$5 billion</a:t>
                      </a:r>
                      <a:r>
                        <a:rPr lang="en-GB" sz="700" strike="noStrike" baseline="0" dirty="0">
                          <a:solidFill>
                            <a:schemeClr val="tx1"/>
                          </a:solidFill>
                        </a:rPr>
                        <a:t>.</a:t>
                      </a:r>
                      <a:endParaRPr lang="en-GB" sz="700" b="0" strike="noStrike" dirty="0">
                        <a:solidFill>
                          <a:schemeClr val="tx1"/>
                        </a:solidFill>
                      </a:endParaRPr>
                    </a:p>
                  </a:txBody>
                  <a:tcPr>
                    <a:solidFill>
                      <a:srgbClr val="F4D9FE"/>
                    </a:solidFill>
                  </a:tcPr>
                </a:tc>
                <a:tc>
                  <a:txBody>
                    <a:bodyPr/>
                    <a:lstStyle/>
                    <a:p>
                      <a:pPr marL="0" indent="0">
                        <a:buFont typeface="Arial" panose="020B0604020202020204" pitchFamily="34" charset="0"/>
                        <a:buNone/>
                      </a:pPr>
                      <a:r>
                        <a:rPr lang="en-GB" sz="700" b="1" strike="noStrike" dirty="0">
                          <a:solidFill>
                            <a:schemeClr val="tx1"/>
                          </a:solidFill>
                        </a:rPr>
                        <a:t>Responses</a:t>
                      </a:r>
                    </a:p>
                    <a:p>
                      <a:pPr marL="0" indent="0">
                        <a:buFont typeface="Arial" panose="020B0604020202020204" pitchFamily="34" charset="0"/>
                        <a:buNone/>
                      </a:pPr>
                      <a:r>
                        <a:rPr lang="en-GB" sz="700" strike="noStrike" dirty="0">
                          <a:solidFill>
                            <a:schemeClr val="tx1"/>
                          </a:solidFill>
                        </a:rPr>
                        <a:t>Many countries </a:t>
                      </a:r>
                      <a:r>
                        <a:rPr lang="en-GB" sz="700" b="1" strike="noStrike" dirty="0">
                          <a:solidFill>
                            <a:schemeClr val="tx1"/>
                          </a:solidFill>
                        </a:rPr>
                        <a:t>responded</a:t>
                      </a:r>
                      <a:r>
                        <a:rPr lang="en-GB" sz="700" b="1" strike="noStrike" baseline="0" dirty="0">
                          <a:solidFill>
                            <a:schemeClr val="tx1"/>
                          </a:solidFill>
                        </a:rPr>
                        <a:t> with appeals, water, medical support, </a:t>
                      </a:r>
                      <a:r>
                        <a:rPr lang="en-GB" sz="700" strike="noStrike" baseline="0" dirty="0">
                          <a:solidFill>
                            <a:schemeClr val="tx1"/>
                          </a:solidFill>
                        </a:rPr>
                        <a:t>or </a:t>
                      </a:r>
                      <a:r>
                        <a:rPr lang="en-GB" sz="700" b="1" strike="noStrike" baseline="0" dirty="0">
                          <a:solidFill>
                            <a:schemeClr val="tx1"/>
                          </a:solidFill>
                        </a:rPr>
                        <a:t>rescue teams</a:t>
                      </a:r>
                      <a:r>
                        <a:rPr lang="en-GB" sz="700" strike="noStrike" baseline="0" dirty="0">
                          <a:solidFill>
                            <a:schemeClr val="tx1"/>
                          </a:solidFill>
                        </a:rPr>
                        <a:t>. </a:t>
                      </a:r>
                      <a:r>
                        <a:rPr lang="en-GB" sz="700" strike="noStrike" dirty="0">
                          <a:solidFill>
                            <a:schemeClr val="tx1"/>
                          </a:solidFill>
                        </a:rPr>
                        <a:t>Heavily relied on </a:t>
                      </a:r>
                      <a:r>
                        <a:rPr lang="en-GB" sz="700" b="1" strike="noStrike" dirty="0">
                          <a:solidFill>
                            <a:schemeClr val="tx1"/>
                          </a:solidFill>
                        </a:rPr>
                        <a:t>international aid</a:t>
                      </a:r>
                      <a:r>
                        <a:rPr lang="en-GB" sz="700" strike="noStrike" dirty="0">
                          <a:solidFill>
                            <a:schemeClr val="tx1"/>
                          </a:solidFill>
                        </a:rPr>
                        <a:t>, e.g. </a:t>
                      </a:r>
                      <a:r>
                        <a:rPr lang="en-GB" sz="700" b="1" strike="noStrike" dirty="0">
                          <a:solidFill>
                            <a:schemeClr val="tx1"/>
                          </a:solidFill>
                        </a:rPr>
                        <a:t>Half a</a:t>
                      </a:r>
                      <a:r>
                        <a:rPr lang="en-GB" sz="700" b="1" strike="noStrike" baseline="0" dirty="0">
                          <a:solidFill>
                            <a:schemeClr val="tx1"/>
                          </a:solidFill>
                        </a:rPr>
                        <a:t> million tents provided for the homeless.</a:t>
                      </a:r>
                      <a:endParaRPr lang="en-GB" sz="700" strike="noStrike" dirty="0">
                        <a:solidFill>
                          <a:schemeClr val="tx1"/>
                        </a:solidFill>
                      </a:endParaRPr>
                    </a:p>
                    <a:p>
                      <a:pPr marL="0" indent="0">
                        <a:buFont typeface="Arial" panose="020B0604020202020204" pitchFamily="34" charset="0"/>
                        <a:buNone/>
                      </a:pPr>
                      <a:r>
                        <a:rPr lang="en-GB" sz="700" b="1" strike="noStrike" baseline="0" dirty="0">
                          <a:solidFill>
                            <a:schemeClr val="tx1"/>
                          </a:solidFill>
                        </a:rPr>
                        <a:t>300,000 people migrated.</a:t>
                      </a:r>
                      <a:r>
                        <a:rPr lang="en-GB" sz="700" b="0" strike="noStrike" baseline="0" dirty="0">
                          <a:solidFill>
                            <a:schemeClr val="tx1"/>
                          </a:solidFill>
                        </a:rPr>
                        <a:t> By August repairs allowed tourists to return.</a:t>
                      </a:r>
                    </a:p>
                    <a:p>
                      <a:pPr marL="0" indent="0">
                        <a:buFont typeface="Arial" panose="020B0604020202020204" pitchFamily="34" charset="0"/>
                        <a:buNone/>
                      </a:pPr>
                      <a:r>
                        <a:rPr lang="en-GB" sz="700" b="0" strike="noStrike" baseline="0" dirty="0">
                          <a:solidFill>
                            <a:schemeClr val="tx1"/>
                          </a:solidFill>
                        </a:rPr>
                        <a:t>Stricter building codes were put in place.</a:t>
                      </a:r>
                      <a:endParaRPr lang="en-GB" sz="700" b="1" strike="noStrike" baseline="0" dirty="0">
                        <a:solidFill>
                          <a:schemeClr val="tx1"/>
                        </a:solidFill>
                      </a:endParaRPr>
                    </a:p>
                  </a:txBody>
                  <a:tcPr>
                    <a:solidFill>
                      <a:srgbClr val="F9ECFF"/>
                    </a:solidFill>
                  </a:tcPr>
                </a:tc>
                <a:extLst>
                  <a:ext uri="{0D108BD9-81ED-4DB2-BD59-A6C34878D82A}">
                    <a16:rowId xmlns:a16="http://schemas.microsoft.com/office/drawing/2014/main" val="1348369552"/>
                  </a:ext>
                </a:extLst>
              </a:tr>
            </a:tbl>
          </a:graphicData>
        </a:graphic>
      </p:graphicFrame>
      <p:graphicFrame>
        <p:nvGraphicFramePr>
          <p:cNvPr id="30" name="Table 29">
            <a:extLst>
              <a:ext uri="{FF2B5EF4-FFF2-40B4-BE49-F238E27FC236}">
                <a16:creationId xmlns:a16="http://schemas.microsoft.com/office/drawing/2014/main" id="{9CB91982-D075-43B6-A5F3-CC9F4F6D9825}"/>
              </a:ext>
            </a:extLst>
          </p:cNvPr>
          <p:cNvGraphicFramePr>
            <a:graphicFrameLocks noGrp="1"/>
          </p:cNvGraphicFramePr>
          <p:nvPr/>
        </p:nvGraphicFramePr>
        <p:xfrm>
          <a:off x="61175" y="3354147"/>
          <a:ext cx="3386906" cy="929640"/>
        </p:xfrm>
        <a:graphic>
          <a:graphicData uri="http://schemas.openxmlformats.org/drawingml/2006/table">
            <a:tbl>
              <a:tblPr firstRow="1" bandRow="1">
                <a:tableStyleId>{21E4AEA4-8DFA-4A89-87EB-49C32662AFE0}</a:tableStyleId>
              </a:tblPr>
              <a:tblGrid>
                <a:gridCol w="1693453">
                  <a:extLst>
                    <a:ext uri="{9D8B030D-6E8A-4147-A177-3AD203B41FA5}">
                      <a16:colId xmlns:a16="http://schemas.microsoft.com/office/drawing/2014/main" val="374707610"/>
                    </a:ext>
                  </a:extLst>
                </a:gridCol>
                <a:gridCol w="1693453">
                  <a:extLst>
                    <a:ext uri="{9D8B030D-6E8A-4147-A177-3AD203B41FA5}">
                      <a16:colId xmlns:a16="http://schemas.microsoft.com/office/drawing/2014/main" val="2972418496"/>
                    </a:ext>
                  </a:extLst>
                </a:gridCol>
              </a:tblGrid>
              <a:tr h="135164">
                <a:tc gridSpan="2">
                  <a:txBody>
                    <a:bodyPr/>
                    <a:lstStyle/>
                    <a:p>
                      <a:pPr algn="ctr"/>
                      <a:r>
                        <a:rPr lang="en-GB" sz="700" dirty="0"/>
                        <a:t>What is a Natural Hazard</a:t>
                      </a:r>
                    </a:p>
                  </a:txBody>
                  <a:tcPr>
                    <a:solidFill>
                      <a:srgbClr val="8E3895"/>
                    </a:solidFill>
                  </a:tcPr>
                </a:tc>
                <a:tc hMerge="1">
                  <a:txBody>
                    <a:bodyPr/>
                    <a:lstStyle/>
                    <a:p>
                      <a:endParaRPr lang="en-GB"/>
                    </a:p>
                  </a:txBody>
                  <a:tcPr/>
                </a:tc>
                <a:extLst>
                  <a:ext uri="{0D108BD9-81ED-4DB2-BD59-A6C34878D82A}">
                    <a16:rowId xmlns:a16="http://schemas.microsoft.com/office/drawing/2014/main" val="4232587740"/>
                  </a:ext>
                </a:extLst>
              </a:tr>
              <a:tr h="207945">
                <a:tc gridSpan="2">
                  <a:txBody>
                    <a:bodyPr/>
                    <a:lstStyle/>
                    <a:p>
                      <a:pPr algn="ctr"/>
                      <a:r>
                        <a:rPr lang="en-GB" sz="600" b="1" dirty="0"/>
                        <a:t>A natural hazard is a natural event which could cause death, injury or disruption to humans, property and possessions. </a:t>
                      </a:r>
                    </a:p>
                  </a:txBody>
                  <a:tcPr>
                    <a:solidFill>
                      <a:srgbClr val="F4D9FE"/>
                    </a:solidFill>
                  </a:tcPr>
                </a:tc>
                <a:tc hMerge="1">
                  <a:txBody>
                    <a:bodyPr/>
                    <a:lstStyle/>
                    <a:p>
                      <a:endParaRPr lang="en-GB"/>
                    </a:p>
                  </a:txBody>
                  <a:tcPr/>
                </a:tc>
                <a:extLst>
                  <a:ext uri="{0D108BD9-81ED-4DB2-BD59-A6C34878D82A}">
                    <a16:rowId xmlns:a16="http://schemas.microsoft.com/office/drawing/2014/main" val="2455822149"/>
                  </a:ext>
                </a:extLst>
              </a:tr>
              <a:tr h="135164">
                <a:tc>
                  <a:txBody>
                    <a:bodyPr/>
                    <a:lstStyle/>
                    <a:p>
                      <a:pPr algn="ctr"/>
                      <a:r>
                        <a:rPr lang="en-GB" sz="600" b="1" dirty="0"/>
                        <a:t>Tectonic Hazard</a:t>
                      </a:r>
                    </a:p>
                  </a:txBody>
                  <a:tcPr>
                    <a:solidFill>
                      <a:srgbClr val="C69BCA"/>
                    </a:solidFill>
                  </a:tcPr>
                </a:tc>
                <a:tc>
                  <a:txBody>
                    <a:bodyPr/>
                    <a:lstStyle/>
                    <a:p>
                      <a:pPr algn="ctr"/>
                      <a:r>
                        <a:rPr lang="en-GB" sz="600" b="1" dirty="0"/>
                        <a:t>Climatic Hazard</a:t>
                      </a:r>
                    </a:p>
                  </a:txBody>
                  <a:tcPr>
                    <a:solidFill>
                      <a:srgbClr val="C69BCA"/>
                    </a:solidFill>
                  </a:tcPr>
                </a:tc>
                <a:extLst>
                  <a:ext uri="{0D108BD9-81ED-4DB2-BD59-A6C34878D82A}">
                    <a16:rowId xmlns:a16="http://schemas.microsoft.com/office/drawing/2014/main" val="3281145850"/>
                  </a:ext>
                </a:extLst>
              </a:tr>
              <a:tr h="207945">
                <a:tc>
                  <a:txBody>
                    <a:bodyPr/>
                    <a:lstStyle/>
                    <a:p>
                      <a:pPr algn="ctr"/>
                      <a:r>
                        <a:rPr lang="en-GB" sz="600" b="1" dirty="0"/>
                        <a:t>These are hazards caused by land and tectonic processes. </a:t>
                      </a:r>
                    </a:p>
                  </a:txBody>
                  <a:tcPr>
                    <a:solidFill>
                      <a:srgbClr val="F4D9FE"/>
                    </a:solidFill>
                  </a:tcPr>
                </a:tc>
                <a:tc>
                  <a:txBody>
                    <a:bodyPr/>
                    <a:lstStyle/>
                    <a:p>
                      <a:pPr algn="ctr"/>
                      <a:r>
                        <a:rPr lang="en-GB" sz="600" b="1" dirty="0"/>
                        <a:t>These are hazards caused by weather and climate. </a:t>
                      </a:r>
                    </a:p>
                  </a:txBody>
                  <a:tcPr>
                    <a:solidFill>
                      <a:srgbClr val="F4D9FE"/>
                    </a:solidFill>
                  </a:tcPr>
                </a:tc>
                <a:extLst>
                  <a:ext uri="{0D108BD9-81ED-4DB2-BD59-A6C34878D82A}">
                    <a16:rowId xmlns:a16="http://schemas.microsoft.com/office/drawing/2014/main" val="3816480065"/>
                  </a:ext>
                </a:extLst>
              </a:tr>
            </a:tbl>
          </a:graphicData>
        </a:graphic>
      </p:graphicFrame>
      <p:pic>
        <p:nvPicPr>
          <p:cNvPr id="31" name="Picture 30">
            <a:extLst>
              <a:ext uri="{FF2B5EF4-FFF2-40B4-BE49-F238E27FC236}">
                <a16:creationId xmlns:a16="http://schemas.microsoft.com/office/drawing/2014/main" id="{B9EEAB1D-4F1D-422A-98A7-C9255B76C4F1}"/>
              </a:ext>
            </a:extLst>
          </p:cNvPr>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837" y="2019869"/>
            <a:ext cx="317233" cy="323982"/>
          </a:xfrm>
          <a:prstGeom prst="rect">
            <a:avLst/>
          </a:prstGeom>
        </p:spPr>
      </p:pic>
      <p:pic>
        <p:nvPicPr>
          <p:cNvPr id="32" name="Picture 31">
            <a:extLst>
              <a:ext uri="{FF2B5EF4-FFF2-40B4-BE49-F238E27FC236}">
                <a16:creationId xmlns:a16="http://schemas.microsoft.com/office/drawing/2014/main" id="{3FE5C223-43C7-44F8-9C04-1274E9A0AC6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2953" y="5249913"/>
            <a:ext cx="407255" cy="407255"/>
          </a:xfrm>
          <a:prstGeom prst="rect">
            <a:avLst/>
          </a:prstGeom>
        </p:spPr>
      </p:pic>
      <p:pic>
        <p:nvPicPr>
          <p:cNvPr id="33" name="Picture 32">
            <a:extLst>
              <a:ext uri="{FF2B5EF4-FFF2-40B4-BE49-F238E27FC236}">
                <a16:creationId xmlns:a16="http://schemas.microsoft.com/office/drawing/2014/main" id="{A0EFDB4B-DAE2-4B21-BF64-0B09B6251205}"/>
              </a:ext>
            </a:extLst>
          </p:cNvPr>
          <p:cNvPicPr>
            <a:picLocks noChangeAspect="1"/>
          </p:cNvPicPr>
          <p:nvPr/>
        </p:nvPicPr>
        <p:blipFill rotWithShape="1">
          <a:blip r:embed="rId10"/>
          <a:srcRect r="42524" b="-4493"/>
          <a:stretch/>
        </p:blipFill>
        <p:spPr>
          <a:xfrm rot="537504">
            <a:off x="11722052" y="3795896"/>
            <a:ext cx="259170" cy="314834"/>
          </a:xfrm>
          <a:prstGeom prst="rect">
            <a:avLst/>
          </a:prstGeom>
        </p:spPr>
      </p:pic>
      <p:pic>
        <p:nvPicPr>
          <p:cNvPr id="34" name="Picture 33">
            <a:extLst>
              <a:ext uri="{FF2B5EF4-FFF2-40B4-BE49-F238E27FC236}">
                <a16:creationId xmlns:a16="http://schemas.microsoft.com/office/drawing/2014/main" id="{966A3590-8775-4311-9F2D-D286B668B91F}"/>
              </a:ext>
            </a:extLst>
          </p:cNvPr>
          <p:cNvPicPr>
            <a:picLocks noChangeAspect="1"/>
          </p:cNvPicPr>
          <p:nvPr/>
        </p:nvPicPr>
        <p:blipFill>
          <a:blip r:embed="rId11"/>
          <a:stretch>
            <a:fillRect/>
          </a:stretch>
        </p:blipFill>
        <p:spPr>
          <a:xfrm rot="857436">
            <a:off x="11578926" y="5272511"/>
            <a:ext cx="498043" cy="290753"/>
          </a:xfrm>
          <a:prstGeom prst="rect">
            <a:avLst/>
          </a:prstGeom>
        </p:spPr>
      </p:pic>
      <p:pic>
        <p:nvPicPr>
          <p:cNvPr id="35" name="Picture 34">
            <a:extLst>
              <a:ext uri="{FF2B5EF4-FFF2-40B4-BE49-F238E27FC236}">
                <a16:creationId xmlns:a16="http://schemas.microsoft.com/office/drawing/2014/main" id="{A8098DBB-C74F-4CC0-9E2A-423C75F86B2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77793" y="3242844"/>
            <a:ext cx="497706" cy="576123"/>
          </a:xfrm>
          <a:prstGeom prst="rect">
            <a:avLst/>
          </a:prstGeom>
        </p:spPr>
      </p:pic>
    </p:spTree>
    <p:extLst>
      <p:ext uri="{BB962C8B-B14F-4D97-AF65-F5344CB8AC3E}">
        <p14:creationId xmlns:p14="http://schemas.microsoft.com/office/powerpoint/2010/main" val="227645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RELIGIOUS EDUCATION</a:t>
            </a:r>
          </a:p>
        </p:txBody>
      </p:sp>
      <p:sp>
        <p:nvSpPr>
          <p:cNvPr id="2" name="TextBox 1">
            <a:extLst>
              <a:ext uri="{FF2B5EF4-FFF2-40B4-BE49-F238E27FC236}">
                <a16:creationId xmlns:a16="http://schemas.microsoft.com/office/drawing/2014/main" id="{42D56905-F09F-46E4-B312-E200595CDF6F}"/>
              </a:ext>
            </a:extLst>
          </p:cNvPr>
          <p:cNvSpPr txBox="1"/>
          <p:nvPr/>
        </p:nvSpPr>
        <p:spPr>
          <a:xfrm>
            <a:off x="96995" y="751825"/>
            <a:ext cx="1530952" cy="1169551"/>
          </a:xfrm>
          <a:prstGeom prst="rect">
            <a:avLst/>
          </a:prstGeom>
          <a:noFill/>
          <a:ln w="19050">
            <a:solidFill>
              <a:schemeClr val="tx1"/>
            </a:solidFill>
          </a:ln>
        </p:spPr>
        <p:txBody>
          <a:bodyPr wrap="square" rtlCol="0">
            <a:spAutoFit/>
          </a:bodyPr>
          <a:lstStyle/>
          <a:p>
            <a:pPr algn="ctr"/>
            <a:r>
              <a:rPr lang="en-GB" sz="1400" dirty="0"/>
              <a:t>YEAR/ GROUP: 9</a:t>
            </a:r>
          </a:p>
          <a:p>
            <a:pPr algn="ctr"/>
            <a:r>
              <a:rPr lang="en-GB" sz="1400" dirty="0"/>
              <a:t>TERM: AUTUMN 1</a:t>
            </a:r>
          </a:p>
          <a:p>
            <a:pPr algn="ctr"/>
            <a:r>
              <a:rPr lang="en-GB" sz="1400" dirty="0"/>
              <a:t>TOPIC: CHRISTIANITY (PRACTICES)</a:t>
            </a:r>
          </a:p>
        </p:txBody>
      </p:sp>
      <p:sp>
        <p:nvSpPr>
          <p:cNvPr id="3" name="TextBox 2">
            <a:extLst>
              <a:ext uri="{FF2B5EF4-FFF2-40B4-BE49-F238E27FC236}">
                <a16:creationId xmlns:a16="http://schemas.microsoft.com/office/drawing/2014/main" id="{4315B139-0E75-485E-92C7-69C35870AEC0}"/>
              </a:ext>
            </a:extLst>
          </p:cNvPr>
          <p:cNvSpPr txBox="1"/>
          <p:nvPr/>
        </p:nvSpPr>
        <p:spPr>
          <a:xfrm>
            <a:off x="3533331" y="785082"/>
            <a:ext cx="5903495" cy="1015663"/>
          </a:xfrm>
          <a:prstGeom prst="rect">
            <a:avLst/>
          </a:prstGeom>
          <a:noFill/>
          <a:ln w="19050">
            <a:solidFill>
              <a:schemeClr val="tx1"/>
            </a:solidFill>
          </a:ln>
        </p:spPr>
        <p:txBody>
          <a:bodyPr wrap="square" rtlCol="0">
            <a:spAutoFit/>
          </a:bodyPr>
          <a:lstStyle/>
          <a:p>
            <a:pPr algn="ctr"/>
            <a:r>
              <a:rPr lang="en-GB" sz="1200" u="sng" dirty="0"/>
              <a:t>KEY VOCABULARY</a:t>
            </a:r>
          </a:p>
          <a:p>
            <a:pPr algn="ctr"/>
            <a:r>
              <a:rPr lang="en-GB" sz="1200" dirty="0">
                <a:solidFill>
                  <a:srgbClr val="00B050"/>
                </a:solidFill>
              </a:rPr>
              <a:t>Liturgical, Liturgy, non-liturgical, informal, sacraments, transubstantiation, pilgrimage, mission, missionary, evangelism, concert, persecution, agape, reconciliation, communion</a:t>
            </a:r>
            <a:endParaRPr lang="en-GB" sz="1200" u="sng" dirty="0"/>
          </a:p>
          <a:p>
            <a:pPr algn="ctr"/>
            <a:r>
              <a:rPr lang="en-GB" sz="1200" u="sng" dirty="0"/>
              <a:t>KEY EQUIPMENT</a:t>
            </a:r>
          </a:p>
          <a:p>
            <a:pPr algn="ctr"/>
            <a:r>
              <a:rPr lang="en-GB" sz="1200" dirty="0"/>
              <a:t>Pen, Pencil, Ruler</a:t>
            </a:r>
          </a:p>
        </p:txBody>
      </p:sp>
      <p:sp>
        <p:nvSpPr>
          <p:cNvPr id="4" name="TextBox 3">
            <a:extLst>
              <a:ext uri="{FF2B5EF4-FFF2-40B4-BE49-F238E27FC236}">
                <a16:creationId xmlns:a16="http://schemas.microsoft.com/office/drawing/2014/main" id="{4902ECC2-ADFF-4D30-80A1-BADE565796CF}"/>
              </a:ext>
            </a:extLst>
          </p:cNvPr>
          <p:cNvSpPr txBox="1"/>
          <p:nvPr/>
        </p:nvSpPr>
        <p:spPr>
          <a:xfrm>
            <a:off x="1734614" y="912597"/>
            <a:ext cx="1692050" cy="646331"/>
          </a:xfrm>
          <a:prstGeom prst="rect">
            <a:avLst/>
          </a:prstGeom>
          <a:noFill/>
          <a:ln w="28575">
            <a:solidFill>
              <a:schemeClr val="tx1"/>
            </a:solidFill>
          </a:ln>
        </p:spPr>
        <p:txBody>
          <a:bodyPr wrap="square" rtlCol="0">
            <a:spAutoFit/>
          </a:bodyPr>
          <a:lstStyle/>
          <a:p>
            <a:pPr algn="ctr"/>
            <a:r>
              <a:rPr lang="en-GB" dirty="0">
                <a:solidFill>
                  <a:srgbClr val="8E3895"/>
                </a:solidFill>
              </a:rPr>
              <a:t>CHRISTIANITY – KEY PRACTICES</a:t>
            </a:r>
          </a:p>
        </p:txBody>
      </p:sp>
      <p:sp>
        <p:nvSpPr>
          <p:cNvPr id="13" name="TextBox 12">
            <a:extLst>
              <a:ext uri="{FF2B5EF4-FFF2-40B4-BE49-F238E27FC236}">
                <a16:creationId xmlns:a16="http://schemas.microsoft.com/office/drawing/2014/main" id="{37452BA0-CF8D-4A73-B800-4E4F9280B78F}"/>
              </a:ext>
            </a:extLst>
          </p:cNvPr>
          <p:cNvSpPr txBox="1"/>
          <p:nvPr/>
        </p:nvSpPr>
        <p:spPr>
          <a:xfrm>
            <a:off x="9543493" y="785081"/>
            <a:ext cx="2484726" cy="1015663"/>
          </a:xfrm>
          <a:prstGeom prst="rect">
            <a:avLst/>
          </a:prstGeom>
          <a:solidFill>
            <a:srgbClr val="FFFF00"/>
          </a:solidFill>
          <a:ln w="19050">
            <a:solidFill>
              <a:schemeClr val="tx1"/>
            </a:solidFill>
          </a:ln>
        </p:spPr>
        <p:txBody>
          <a:bodyPr wrap="square" rtlCol="0">
            <a:spAutoFit/>
          </a:bodyPr>
          <a:lstStyle/>
          <a:p>
            <a:pPr algn="ctr"/>
            <a:r>
              <a:rPr lang="en-GB" sz="1200" u="sng" dirty="0"/>
              <a:t>KEY FOCUSSES</a:t>
            </a:r>
          </a:p>
          <a:p>
            <a:pPr marL="285750" indent="-285750">
              <a:buFont typeface="Arial" panose="020B0604020202020204" pitchFamily="34" charset="0"/>
              <a:buChar char="•"/>
            </a:pPr>
            <a:r>
              <a:rPr lang="en-GB" sz="1200" dirty="0"/>
              <a:t>The practices of Christians and the influences that these practices have on their daily lives</a:t>
            </a:r>
          </a:p>
        </p:txBody>
      </p:sp>
      <p:pic>
        <p:nvPicPr>
          <p:cNvPr id="15" name="Picture 14">
            <a:extLst>
              <a:ext uri="{FF2B5EF4-FFF2-40B4-BE49-F238E27FC236}">
                <a16:creationId xmlns:a16="http://schemas.microsoft.com/office/drawing/2014/main" id="{D23D2BC6-5AF1-4FCF-ABA5-29284B817F0A}"/>
              </a:ext>
            </a:extLst>
          </p:cNvPr>
          <p:cNvPicPr>
            <a:picLocks noChangeAspect="1"/>
          </p:cNvPicPr>
          <p:nvPr/>
        </p:nvPicPr>
        <p:blipFill rotWithShape="1">
          <a:blip r:embed="rId3"/>
          <a:srcRect l="9868" r="9605"/>
          <a:stretch/>
        </p:blipFill>
        <p:spPr>
          <a:xfrm>
            <a:off x="96995" y="1996371"/>
            <a:ext cx="5903495" cy="4773066"/>
          </a:xfrm>
          <a:prstGeom prst="rect">
            <a:avLst/>
          </a:prstGeom>
          <a:ln>
            <a:solidFill>
              <a:schemeClr val="tx1"/>
            </a:solidFill>
          </a:ln>
        </p:spPr>
      </p:pic>
      <p:pic>
        <p:nvPicPr>
          <p:cNvPr id="17" name="Picture 16">
            <a:extLst>
              <a:ext uri="{FF2B5EF4-FFF2-40B4-BE49-F238E27FC236}">
                <a16:creationId xmlns:a16="http://schemas.microsoft.com/office/drawing/2014/main" id="{55074B77-0537-4782-95A9-08F43DA9F4C7}"/>
              </a:ext>
            </a:extLst>
          </p:cNvPr>
          <p:cNvPicPr>
            <a:picLocks noChangeAspect="1"/>
          </p:cNvPicPr>
          <p:nvPr/>
        </p:nvPicPr>
        <p:blipFill rotWithShape="1">
          <a:blip r:embed="rId4"/>
          <a:srcRect l="9474" r="9474" b="8070"/>
          <a:stretch/>
        </p:blipFill>
        <p:spPr>
          <a:xfrm>
            <a:off x="6020061" y="1952154"/>
            <a:ext cx="6143364" cy="4817283"/>
          </a:xfrm>
          <a:prstGeom prst="rect">
            <a:avLst/>
          </a:prstGeom>
          <a:ln>
            <a:solidFill>
              <a:schemeClr val="tx1"/>
            </a:solidFill>
          </a:ln>
        </p:spPr>
      </p:pic>
      <p:sp>
        <p:nvSpPr>
          <p:cNvPr id="19" name="TextBox 18">
            <a:extLst>
              <a:ext uri="{FF2B5EF4-FFF2-40B4-BE49-F238E27FC236}">
                <a16:creationId xmlns:a16="http://schemas.microsoft.com/office/drawing/2014/main" id="{26D351DB-15C5-4F04-ADD6-57C498088BE5}"/>
              </a:ext>
            </a:extLst>
          </p:cNvPr>
          <p:cNvSpPr txBox="1"/>
          <p:nvPr/>
        </p:nvSpPr>
        <p:spPr>
          <a:xfrm>
            <a:off x="9983364" y="6192356"/>
            <a:ext cx="1168952" cy="577081"/>
          </a:xfrm>
          <a:prstGeom prst="rect">
            <a:avLst/>
          </a:prstGeom>
          <a:solidFill>
            <a:schemeClr val="bg1"/>
          </a:solidFill>
          <a:ln>
            <a:solidFill>
              <a:schemeClr val="tx1"/>
            </a:solidFill>
          </a:ln>
        </p:spPr>
        <p:txBody>
          <a:bodyPr wrap="square" rtlCol="0">
            <a:spAutoFit/>
          </a:bodyPr>
          <a:lstStyle/>
          <a:p>
            <a:r>
              <a:rPr lang="en-GB" sz="1050" dirty="0"/>
              <a:t>Exam structure:</a:t>
            </a:r>
          </a:p>
          <a:p>
            <a:r>
              <a:rPr lang="en-GB" sz="1050" dirty="0"/>
              <a:t>Q1) 1 Mark</a:t>
            </a:r>
          </a:p>
          <a:p>
            <a:r>
              <a:rPr lang="en-GB" sz="1050" dirty="0"/>
              <a:t>Q2) 2 Marks</a:t>
            </a:r>
          </a:p>
        </p:txBody>
      </p:sp>
      <p:sp>
        <p:nvSpPr>
          <p:cNvPr id="21" name="TextBox 20">
            <a:extLst>
              <a:ext uri="{FF2B5EF4-FFF2-40B4-BE49-F238E27FC236}">
                <a16:creationId xmlns:a16="http://schemas.microsoft.com/office/drawing/2014/main" id="{C19CBEF9-955E-4442-844E-99A42C7A97B6}"/>
              </a:ext>
            </a:extLst>
          </p:cNvPr>
          <p:cNvSpPr txBox="1"/>
          <p:nvPr/>
        </p:nvSpPr>
        <p:spPr>
          <a:xfrm>
            <a:off x="11159428" y="6169273"/>
            <a:ext cx="996885" cy="600164"/>
          </a:xfrm>
          <a:prstGeom prst="rect">
            <a:avLst/>
          </a:prstGeom>
          <a:solidFill>
            <a:schemeClr val="bg1"/>
          </a:solidFill>
          <a:ln>
            <a:solidFill>
              <a:schemeClr val="tx1"/>
            </a:solidFill>
          </a:ln>
        </p:spPr>
        <p:txBody>
          <a:bodyPr wrap="square" rtlCol="0">
            <a:spAutoFit/>
          </a:bodyPr>
          <a:lstStyle/>
          <a:p>
            <a:r>
              <a:rPr lang="en-GB" sz="1100" dirty="0"/>
              <a:t>Q3) 4 Marks</a:t>
            </a:r>
          </a:p>
          <a:p>
            <a:r>
              <a:rPr lang="en-GB" sz="1100" dirty="0"/>
              <a:t>Q4) 5 Marks</a:t>
            </a:r>
          </a:p>
          <a:p>
            <a:r>
              <a:rPr lang="en-GB" sz="1100" dirty="0"/>
              <a:t>Q5) 12 Marks</a:t>
            </a:r>
          </a:p>
        </p:txBody>
      </p:sp>
    </p:spTree>
    <p:extLst>
      <p:ext uri="{BB962C8B-B14F-4D97-AF65-F5344CB8AC3E}">
        <p14:creationId xmlns:p14="http://schemas.microsoft.com/office/powerpoint/2010/main" val="495698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ART &amp; DESIGN</a:t>
            </a:r>
          </a:p>
        </p:txBody>
      </p:sp>
      <p:sp>
        <p:nvSpPr>
          <p:cNvPr id="2" name="TextBox 1">
            <a:extLst>
              <a:ext uri="{FF2B5EF4-FFF2-40B4-BE49-F238E27FC236}">
                <a16:creationId xmlns:a16="http://schemas.microsoft.com/office/drawing/2014/main" id="{E69F017D-733D-4A07-B07B-06E1B9371C6E}"/>
              </a:ext>
            </a:extLst>
          </p:cNvPr>
          <p:cNvSpPr txBox="1"/>
          <p:nvPr/>
        </p:nvSpPr>
        <p:spPr>
          <a:xfrm>
            <a:off x="1914525" y="785892"/>
            <a:ext cx="1710680" cy="830997"/>
          </a:xfrm>
          <a:prstGeom prst="rect">
            <a:avLst/>
          </a:prstGeom>
          <a:noFill/>
          <a:ln w="19050">
            <a:solidFill>
              <a:schemeClr val="tx1"/>
            </a:solidFill>
          </a:ln>
        </p:spPr>
        <p:txBody>
          <a:bodyPr wrap="square" rtlCol="0">
            <a:spAutoFit/>
          </a:bodyPr>
          <a:lstStyle/>
          <a:p>
            <a:pPr algn="ctr"/>
            <a:r>
              <a:rPr lang="en-GB" sz="1200" dirty="0"/>
              <a:t>YEAR/ GROUP: 9</a:t>
            </a:r>
          </a:p>
          <a:p>
            <a:pPr algn="ctr"/>
            <a:r>
              <a:rPr lang="en-GB" sz="1200" dirty="0"/>
              <a:t>TERM: AUTUMN 1</a:t>
            </a:r>
          </a:p>
          <a:p>
            <a:pPr algn="ctr"/>
            <a:r>
              <a:rPr lang="en-GB" sz="1200" dirty="0"/>
              <a:t>TOPIC: GROWTH &amp; DECAY</a:t>
            </a:r>
          </a:p>
        </p:txBody>
      </p:sp>
      <p:sp>
        <p:nvSpPr>
          <p:cNvPr id="3" name="TextBox 2">
            <a:extLst>
              <a:ext uri="{FF2B5EF4-FFF2-40B4-BE49-F238E27FC236}">
                <a16:creationId xmlns:a16="http://schemas.microsoft.com/office/drawing/2014/main" id="{43160F46-49ED-4C8E-8DD2-061B2F0FAB3A}"/>
              </a:ext>
            </a:extLst>
          </p:cNvPr>
          <p:cNvSpPr txBox="1"/>
          <p:nvPr/>
        </p:nvSpPr>
        <p:spPr>
          <a:xfrm>
            <a:off x="3681109" y="732476"/>
            <a:ext cx="5967264" cy="1015663"/>
          </a:xfrm>
          <a:prstGeom prst="rect">
            <a:avLst/>
          </a:prstGeom>
          <a:noFill/>
          <a:ln w="19050">
            <a:solidFill>
              <a:schemeClr val="tx1"/>
            </a:solidFill>
          </a:ln>
        </p:spPr>
        <p:txBody>
          <a:bodyPr wrap="square" rtlCol="0">
            <a:spAutoFit/>
          </a:bodyPr>
          <a:lstStyle/>
          <a:p>
            <a:pPr algn="ctr"/>
            <a:r>
              <a:rPr lang="en-GB" sz="1200" u="sng" dirty="0"/>
              <a:t>KEY VOCABULARY</a:t>
            </a:r>
          </a:p>
          <a:p>
            <a:pPr algn="ctr"/>
            <a:r>
              <a:rPr lang="en-GB" sz="1200" dirty="0"/>
              <a:t>Investigate, record, analyse, experiment, develop, refine, growth, decay, still life</a:t>
            </a:r>
          </a:p>
          <a:p>
            <a:pPr algn="ctr"/>
            <a:endParaRPr lang="en-GB" sz="1200" u="sng" dirty="0"/>
          </a:p>
          <a:p>
            <a:pPr algn="ctr"/>
            <a:r>
              <a:rPr lang="en-GB" sz="1200" u="sng" dirty="0"/>
              <a:t>KEY EQUIPMENT:</a:t>
            </a:r>
          </a:p>
          <a:p>
            <a:pPr algn="ctr"/>
            <a:r>
              <a:rPr lang="en-GB" sz="1200" dirty="0"/>
              <a:t>Pencil, black pen, rulers, glue sticks, rubbers, sketchbooks, portfolios</a:t>
            </a:r>
          </a:p>
        </p:txBody>
      </p:sp>
      <p:sp>
        <p:nvSpPr>
          <p:cNvPr id="4" name="TextBox 3">
            <a:extLst>
              <a:ext uri="{FF2B5EF4-FFF2-40B4-BE49-F238E27FC236}">
                <a16:creationId xmlns:a16="http://schemas.microsoft.com/office/drawing/2014/main" id="{18950602-E944-49E2-82F5-44BEA9EF2788}"/>
              </a:ext>
            </a:extLst>
          </p:cNvPr>
          <p:cNvSpPr txBox="1"/>
          <p:nvPr/>
        </p:nvSpPr>
        <p:spPr>
          <a:xfrm>
            <a:off x="9704277" y="758408"/>
            <a:ext cx="2373422" cy="1785104"/>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171450" indent="-171450">
              <a:buFont typeface="Arial" panose="020B0604020202020204" pitchFamily="34" charset="0"/>
              <a:buChar char="•"/>
            </a:pPr>
            <a:r>
              <a:rPr lang="en-GB" sz="1200" dirty="0"/>
              <a:t>Develop artist research</a:t>
            </a:r>
          </a:p>
          <a:p>
            <a:pPr marL="171450" indent="-171450">
              <a:buFont typeface="Arial" panose="020B0604020202020204" pitchFamily="34" charset="0"/>
              <a:buChar char="•"/>
            </a:pPr>
            <a:r>
              <a:rPr lang="en-GB" sz="1200" dirty="0"/>
              <a:t>Create investigation mood boards</a:t>
            </a:r>
          </a:p>
          <a:p>
            <a:pPr marL="171450" indent="-171450">
              <a:buFont typeface="Arial" panose="020B0604020202020204" pitchFamily="34" charset="0"/>
              <a:buChar char="•"/>
            </a:pPr>
            <a:r>
              <a:rPr lang="en-GB" sz="1200" dirty="0"/>
              <a:t>Undergo the design process. </a:t>
            </a:r>
          </a:p>
          <a:p>
            <a:pPr marL="171450" indent="-171450">
              <a:buFont typeface="Arial" panose="020B0604020202020204" pitchFamily="34" charset="0"/>
              <a:buChar char="•"/>
            </a:pPr>
            <a:r>
              <a:rPr lang="en-GB" sz="1200" dirty="0"/>
              <a:t>Understand how to record progress</a:t>
            </a:r>
          </a:p>
          <a:p>
            <a:pPr marL="171450" indent="-171450">
              <a:buFont typeface="Arial" panose="020B0604020202020204" pitchFamily="34" charset="0"/>
              <a:buChar char="•"/>
            </a:pPr>
            <a:r>
              <a:rPr lang="en-GB" sz="1200" dirty="0"/>
              <a:t>Articulate ideas both visually and through written annotations</a:t>
            </a:r>
          </a:p>
        </p:txBody>
      </p:sp>
      <p:sp>
        <p:nvSpPr>
          <p:cNvPr id="13" name="TextBox 12">
            <a:extLst>
              <a:ext uri="{FF2B5EF4-FFF2-40B4-BE49-F238E27FC236}">
                <a16:creationId xmlns:a16="http://schemas.microsoft.com/office/drawing/2014/main" id="{786FE200-97E5-4C01-8AF9-492366E466A1}"/>
              </a:ext>
            </a:extLst>
          </p:cNvPr>
          <p:cNvSpPr txBox="1"/>
          <p:nvPr/>
        </p:nvSpPr>
        <p:spPr>
          <a:xfrm>
            <a:off x="41355" y="661098"/>
            <a:ext cx="2398551" cy="1600438"/>
          </a:xfrm>
          <a:prstGeom prst="rect">
            <a:avLst/>
          </a:prstGeom>
          <a:noFill/>
        </p:spPr>
        <p:txBody>
          <a:bodyPr wrap="square" rtlCol="0">
            <a:spAutoFit/>
          </a:bodyPr>
          <a:lstStyle/>
          <a:p>
            <a:r>
              <a:rPr lang="en-GB" sz="3200" dirty="0">
                <a:latin typeface="Edwardian Script ITC" panose="030303020407070D0804" pitchFamily="66" charset="0"/>
              </a:rPr>
              <a:t>Growth</a:t>
            </a:r>
            <a:r>
              <a:rPr lang="en-GB" sz="2800" dirty="0"/>
              <a:t> </a:t>
            </a:r>
            <a:r>
              <a:rPr lang="en-GB" sz="2400" dirty="0"/>
              <a:t>and </a:t>
            </a:r>
            <a:r>
              <a:rPr lang="en-GB" sz="6600" dirty="0">
                <a:latin typeface="Mesquite Std" panose="04090703060E02020A04" pitchFamily="82" charset="0"/>
              </a:rPr>
              <a:t>Decay</a:t>
            </a:r>
            <a:endParaRPr lang="en-GB" sz="2800" dirty="0">
              <a:latin typeface="Mesquite Std" panose="04090703060E02020A04" pitchFamily="82" charset="0"/>
            </a:endParaRPr>
          </a:p>
        </p:txBody>
      </p:sp>
      <p:sp>
        <p:nvSpPr>
          <p:cNvPr id="15" name="TextBox 19">
            <a:extLst>
              <a:ext uri="{FF2B5EF4-FFF2-40B4-BE49-F238E27FC236}">
                <a16:creationId xmlns:a16="http://schemas.microsoft.com/office/drawing/2014/main" id="{4A5B88C6-EBFD-486E-98E3-9E821C577D13}"/>
              </a:ext>
            </a:extLst>
          </p:cNvPr>
          <p:cNvSpPr txBox="1"/>
          <p:nvPr/>
        </p:nvSpPr>
        <p:spPr>
          <a:xfrm>
            <a:off x="1406283" y="4862045"/>
            <a:ext cx="1757974" cy="1146979"/>
          </a:xfrm>
          <a:prstGeom prst="rect">
            <a:avLst/>
          </a:prstGeom>
          <a:noFill/>
        </p:spPr>
        <p:txBody>
          <a:bodyPr wrap="square" rtlCol="0">
            <a:noAutofit/>
          </a:bodyPr>
          <a:lstStyle/>
          <a:p>
            <a:pPr lvl="0"/>
            <a:r>
              <a:rPr lang="en-GB" sz="1200" b="1" u="sng" dirty="0">
                <a:solidFill>
                  <a:srgbClr val="FF0000"/>
                </a:solidFill>
                <a:latin typeface="Arial" panose="020B0604020202020204" pitchFamily="34" charset="0"/>
                <a:cs typeface="Arial" panose="020B0604020202020204" pitchFamily="34" charset="0"/>
              </a:rPr>
              <a:t>Fruit and vegetables:</a:t>
            </a: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Emma </a:t>
            </a:r>
            <a:r>
              <a:rPr lang="en-GB" sz="1200" dirty="0" err="1">
                <a:latin typeface="Arial" panose="020B0604020202020204" pitchFamily="34" charset="0"/>
                <a:cs typeface="Arial" panose="020B0604020202020204" pitchFamily="34" charset="0"/>
              </a:rPr>
              <a:t>Dibben</a:t>
            </a:r>
            <a:endParaRPr lang="en-GB" sz="1200" dirty="0">
              <a:latin typeface="Arial" panose="020B0604020202020204" pitchFamily="34" charset="0"/>
              <a:cs typeface="Arial" panose="020B0604020202020204" pitchFamily="34" charset="0"/>
            </a:endParaRP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Paul </a:t>
            </a:r>
            <a:r>
              <a:rPr lang="en-GB" sz="1200" dirty="0" err="1">
                <a:latin typeface="Arial" panose="020B0604020202020204" pitchFamily="34" charset="0"/>
                <a:cs typeface="Arial" panose="020B0604020202020204" pitchFamily="34" charset="0"/>
              </a:rPr>
              <a:t>Cezzane</a:t>
            </a:r>
            <a:endParaRPr lang="en-GB" sz="1200" dirty="0">
              <a:latin typeface="Arial" panose="020B0604020202020204" pitchFamily="34" charset="0"/>
              <a:cs typeface="Arial" panose="020B0604020202020204" pitchFamily="34" charset="0"/>
            </a:endParaRP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Andrea </a:t>
            </a:r>
            <a:r>
              <a:rPr lang="en-GB" sz="1200" dirty="0" err="1">
                <a:latin typeface="Arial" panose="020B0604020202020204" pitchFamily="34" charset="0"/>
                <a:cs typeface="Arial" panose="020B0604020202020204" pitchFamily="34" charset="0"/>
              </a:rPr>
              <a:t>Kantrowitz</a:t>
            </a:r>
            <a:endParaRPr lang="en-GB" sz="1200" dirty="0">
              <a:latin typeface="Arial" panose="020B0604020202020204" pitchFamily="34" charset="0"/>
              <a:cs typeface="Arial" panose="020B0604020202020204" pitchFamily="34" charset="0"/>
            </a:endParaRP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Kathleen Ryan</a:t>
            </a: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Peter Lippmann</a:t>
            </a:r>
          </a:p>
          <a:p>
            <a:pPr lvl="0" algn="ctr"/>
            <a:endParaRPr lang="en-GB" sz="1200" dirty="0"/>
          </a:p>
          <a:p>
            <a:pPr marL="457200">
              <a:lnSpc>
                <a:spcPct val="107000"/>
              </a:lnSpc>
              <a:spcAft>
                <a:spcPts val="0"/>
              </a:spcAft>
            </a:pPr>
            <a:r>
              <a:rPr lang="en-GB" sz="2000" b="1" kern="12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76272E35-07D7-4DEC-AB7E-B9F01C8702BC}"/>
              </a:ext>
            </a:extLst>
          </p:cNvPr>
          <p:cNvSpPr/>
          <p:nvPr/>
        </p:nvSpPr>
        <p:spPr>
          <a:xfrm>
            <a:off x="115545" y="5012101"/>
            <a:ext cx="1290738" cy="382028"/>
          </a:xfrm>
          <a:prstGeom prst="rect">
            <a:avLst/>
          </a:prstGeom>
          <a:solidFill>
            <a:srgbClr val="FFFF00"/>
          </a:solidFill>
          <a:ln>
            <a:solidFill>
              <a:srgbClr val="FF0000"/>
            </a:solidFill>
          </a:ln>
        </p:spPr>
        <p:txBody>
          <a:bodyPr wrap="none">
            <a:spAutoFit/>
          </a:bodyPr>
          <a:lstStyle/>
          <a:p>
            <a:pPr>
              <a:lnSpc>
                <a:spcPct val="115000"/>
              </a:lnSpc>
              <a:spcAft>
                <a:spcPts val="1000"/>
              </a:spcAft>
            </a:pPr>
            <a:r>
              <a:rPr lang="en-GB" dirty="0">
                <a:latin typeface="Bernard MT Condensed" panose="02050806060905020404" pitchFamily="18" charset="0"/>
                <a:ea typeface="Calibri" panose="020F0502020204030204" pitchFamily="34" charset="0"/>
                <a:cs typeface="Times New Roman" panose="02020603050405020304" pitchFamily="18" charset="0"/>
              </a:rPr>
              <a:t>Artists Links:</a:t>
            </a:r>
          </a:p>
        </p:txBody>
      </p:sp>
      <p:sp>
        <p:nvSpPr>
          <p:cNvPr id="19" name="Rectangle 18">
            <a:extLst>
              <a:ext uri="{FF2B5EF4-FFF2-40B4-BE49-F238E27FC236}">
                <a16:creationId xmlns:a16="http://schemas.microsoft.com/office/drawing/2014/main" id="{82BAE6D7-B61E-492E-9BAC-ADE7502FAE20}"/>
              </a:ext>
            </a:extLst>
          </p:cNvPr>
          <p:cNvSpPr/>
          <p:nvPr/>
        </p:nvSpPr>
        <p:spPr>
          <a:xfrm>
            <a:off x="1985627" y="6113510"/>
            <a:ext cx="1532131" cy="649793"/>
          </a:xfrm>
          <a:prstGeom prst="rect">
            <a:avLst/>
          </a:prstGeom>
          <a:solidFill>
            <a:srgbClr val="FFFF00"/>
          </a:solidFill>
          <a:ln>
            <a:solidFill>
              <a:srgbClr val="FF0000"/>
            </a:solidFill>
          </a:ln>
        </p:spPr>
        <p:txBody>
          <a:bodyPr wrap="square">
            <a:spAutoFit/>
          </a:bodyPr>
          <a:lstStyle/>
          <a:p>
            <a:pPr algn="ctr">
              <a:lnSpc>
                <a:spcPct val="115000"/>
              </a:lnSpc>
              <a:spcAft>
                <a:spcPts val="1000"/>
              </a:spcAft>
            </a:pPr>
            <a:r>
              <a:rPr lang="en-GB" sz="1050" dirty="0">
                <a:latin typeface="Comic Sans MS" panose="030F0702030302020204" pitchFamily="66" charset="0"/>
                <a:ea typeface="Calibri" panose="020F0502020204030204" pitchFamily="34" charset="0"/>
                <a:cs typeface="Times New Roman" panose="02020603050405020304" pitchFamily="18" charset="0"/>
              </a:rPr>
              <a:t>Always remember to link back to </a:t>
            </a:r>
            <a:r>
              <a:rPr lang="en-GB" sz="1050" b="1" u="sng" dirty="0">
                <a:latin typeface="Comic Sans MS" panose="030F0702030302020204" pitchFamily="66" charset="0"/>
                <a:ea typeface="Calibri" panose="020F0502020204030204" pitchFamily="34" charset="0"/>
                <a:cs typeface="Times New Roman" panose="02020603050405020304" pitchFamily="18" charset="0"/>
              </a:rPr>
              <a:t>growth and decay!</a:t>
            </a:r>
          </a:p>
        </p:txBody>
      </p:sp>
      <p:pic>
        <p:nvPicPr>
          <p:cNvPr id="21" name="Picture 20" descr="Vanitas - the art of death">
            <a:extLst>
              <a:ext uri="{FF2B5EF4-FFF2-40B4-BE49-F238E27FC236}">
                <a16:creationId xmlns:a16="http://schemas.microsoft.com/office/drawing/2014/main" id="{229909CF-2077-4876-90A5-FBFCFF7E268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113" y="2150321"/>
            <a:ext cx="777820" cy="1036224"/>
          </a:xfrm>
          <a:prstGeom prst="rect">
            <a:avLst/>
          </a:prstGeom>
          <a:noFill/>
          <a:ln>
            <a:noFill/>
          </a:ln>
        </p:spPr>
      </p:pic>
      <p:sp>
        <p:nvSpPr>
          <p:cNvPr id="23" name="Rectangle 22">
            <a:extLst>
              <a:ext uri="{FF2B5EF4-FFF2-40B4-BE49-F238E27FC236}">
                <a16:creationId xmlns:a16="http://schemas.microsoft.com/office/drawing/2014/main" id="{997FBAB7-005C-427B-803D-01175A0715B2}"/>
              </a:ext>
            </a:extLst>
          </p:cNvPr>
          <p:cNvSpPr/>
          <p:nvPr/>
        </p:nvSpPr>
        <p:spPr>
          <a:xfrm>
            <a:off x="0" y="5454008"/>
            <a:ext cx="2229839" cy="1384995"/>
          </a:xfrm>
          <a:prstGeom prst="rect">
            <a:avLst/>
          </a:prstGeom>
        </p:spPr>
        <p:txBody>
          <a:bodyPr wrap="square">
            <a:spAutoFit/>
          </a:bodyPr>
          <a:lstStyle/>
          <a:p>
            <a:pPr lvl="0"/>
            <a:r>
              <a:rPr lang="en-GB" sz="1200" b="1" u="sng" dirty="0">
                <a:solidFill>
                  <a:srgbClr val="FF0000"/>
                </a:solidFill>
                <a:latin typeface="Arial" panose="020B0604020202020204" pitchFamily="34" charset="0"/>
                <a:cs typeface="Arial" panose="020B0604020202020204" pitchFamily="34" charset="0"/>
              </a:rPr>
              <a:t>Life and Death:</a:t>
            </a: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Andy Warhol</a:t>
            </a: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Leonardo da Vinci</a:t>
            </a: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Marcia Baldwin</a:t>
            </a:r>
          </a:p>
          <a:p>
            <a:pPr marL="171450" lvl="0" indent="-171450">
              <a:buFont typeface="Wingdings" panose="05000000000000000000" pitchFamily="2" charset="2"/>
              <a:buChar char="Ø"/>
            </a:pPr>
            <a:r>
              <a:rPr lang="en-GB" sz="1200" dirty="0" err="1">
                <a:latin typeface="Arial" panose="020B0604020202020204" pitchFamily="34" charset="0"/>
                <a:cs typeface="Arial" panose="020B0604020202020204" pitchFamily="34" charset="0"/>
              </a:rPr>
              <a:t>Heikki</a:t>
            </a:r>
            <a:r>
              <a:rPr lang="en-GB" sz="1200" dirty="0">
                <a:latin typeface="Arial" panose="020B0604020202020204" pitchFamily="34" charset="0"/>
                <a:cs typeface="Arial" panose="020B0604020202020204" pitchFamily="34" charset="0"/>
              </a:rPr>
              <a:t> </a:t>
            </a:r>
            <a:r>
              <a:rPr lang="en-GB" sz="1200" dirty="0" err="1">
                <a:latin typeface="Arial" panose="020B0604020202020204" pitchFamily="34" charset="0"/>
                <a:cs typeface="Arial" panose="020B0604020202020204" pitchFamily="34" charset="0"/>
              </a:rPr>
              <a:t>Marila</a:t>
            </a:r>
            <a:endParaRPr lang="en-GB" sz="1200" dirty="0">
              <a:latin typeface="Arial" panose="020B0604020202020204" pitchFamily="34" charset="0"/>
              <a:cs typeface="Arial" panose="020B0604020202020204" pitchFamily="34" charset="0"/>
            </a:endParaRP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Trisha Thompson Adams</a:t>
            </a:r>
          </a:p>
          <a:p>
            <a:pPr marL="171450" lvl="0" indent="-171450">
              <a:buFont typeface="Wingdings" panose="05000000000000000000" pitchFamily="2" charset="2"/>
              <a:buChar char="Ø"/>
            </a:pPr>
            <a:r>
              <a:rPr lang="en-GB" sz="1200" dirty="0">
                <a:latin typeface="Arial" panose="020B0604020202020204" pitchFamily="34" charset="0"/>
                <a:cs typeface="Arial" panose="020B0604020202020204" pitchFamily="34" charset="0"/>
              </a:rPr>
              <a:t>Billy Kidd</a:t>
            </a:r>
          </a:p>
        </p:txBody>
      </p:sp>
      <p:pic>
        <p:nvPicPr>
          <p:cNvPr id="25" name="Picture 2" descr="tonal gradation strip - Google Search | Hard light">
            <a:extLst>
              <a:ext uri="{FF2B5EF4-FFF2-40B4-BE49-F238E27FC236}">
                <a16:creationId xmlns:a16="http://schemas.microsoft.com/office/drawing/2014/main" id="{A29514BF-B147-438B-B887-E2B1A2933D2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37" t="41886" r="8052" b="50172"/>
          <a:stretch/>
        </p:blipFill>
        <p:spPr bwMode="auto">
          <a:xfrm>
            <a:off x="2363689" y="1765654"/>
            <a:ext cx="2211504" cy="2666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4F4F55E-A294-467D-B751-5A9595FD0FD6}"/>
              </a:ext>
            </a:extLst>
          </p:cNvPr>
          <p:cNvSpPr txBox="1"/>
          <p:nvPr/>
        </p:nvSpPr>
        <p:spPr>
          <a:xfrm>
            <a:off x="115545" y="3301808"/>
            <a:ext cx="3402213" cy="1615827"/>
          </a:xfrm>
          <a:prstGeom prst="rect">
            <a:avLst/>
          </a:prstGeom>
          <a:noFill/>
          <a:ln>
            <a:solidFill>
              <a:schemeClr val="tx1"/>
            </a:solidFill>
          </a:ln>
        </p:spPr>
        <p:txBody>
          <a:bodyPr wrap="square" rtlCol="0">
            <a:spAutoFit/>
          </a:bodyPr>
          <a:lstStyle/>
          <a:p>
            <a:pPr marL="171450" indent="-171450">
              <a:buClr>
                <a:srgbClr val="00B050"/>
              </a:buClr>
              <a:buFont typeface="Wingdings" panose="05000000000000000000" pitchFamily="2" charset="2"/>
              <a:buChar char="ü"/>
            </a:pPr>
            <a:r>
              <a:rPr lang="en-GB" sz="1100" dirty="0">
                <a:latin typeface="Arial" panose="020B0604020202020204" pitchFamily="34" charset="0"/>
                <a:cs typeface="Arial" panose="020B0604020202020204" pitchFamily="34" charset="0"/>
              </a:rPr>
              <a:t>Always make sure your camera is in focus.</a:t>
            </a:r>
          </a:p>
          <a:p>
            <a:pPr marL="171450" indent="-171450">
              <a:buClr>
                <a:srgbClr val="00B050"/>
              </a:buClr>
              <a:buFont typeface="Wingdings" panose="05000000000000000000" pitchFamily="2" charset="2"/>
              <a:buChar char="ü"/>
            </a:pPr>
            <a:r>
              <a:rPr lang="en-GB" sz="1100" dirty="0">
                <a:latin typeface="Arial" panose="020B0604020202020204" pitchFamily="34" charset="0"/>
                <a:cs typeface="Arial" panose="020B0604020202020204" pitchFamily="34" charset="0"/>
              </a:rPr>
              <a:t>Always make sure your photographs are clear.</a:t>
            </a:r>
          </a:p>
          <a:p>
            <a:pPr marL="171450" indent="-171450">
              <a:buClr>
                <a:srgbClr val="00B050"/>
              </a:buClr>
              <a:buFont typeface="Wingdings" panose="05000000000000000000" pitchFamily="2" charset="2"/>
              <a:buChar char="ü"/>
            </a:pPr>
            <a:r>
              <a:rPr lang="en-GB" sz="1100" dirty="0">
                <a:latin typeface="Arial" panose="020B0604020202020204" pitchFamily="34" charset="0"/>
                <a:cs typeface="Arial" panose="020B0604020202020204" pitchFamily="34" charset="0"/>
              </a:rPr>
              <a:t>Always try and take photographs against a white background (use a white sheet of paper as a backdrop)</a:t>
            </a:r>
          </a:p>
          <a:p>
            <a:pPr marL="171450" indent="-171450">
              <a:buClr>
                <a:srgbClr val="00B050"/>
              </a:buClr>
              <a:buFont typeface="Wingdings" panose="05000000000000000000" pitchFamily="2" charset="2"/>
              <a:buChar char="ü"/>
            </a:pPr>
            <a:r>
              <a:rPr lang="en-GB" sz="1100" dirty="0">
                <a:latin typeface="Arial" panose="020B0604020202020204" pitchFamily="34" charset="0"/>
                <a:cs typeface="Arial" panose="020B0604020202020204" pitchFamily="34" charset="0"/>
              </a:rPr>
              <a:t>Change the viewpoint &amp; angle in each photograph to collect a range of image. </a:t>
            </a:r>
          </a:p>
          <a:p>
            <a:pPr marL="171450" indent="-171450">
              <a:buClr>
                <a:srgbClr val="00B050"/>
              </a:buClr>
              <a:buFont typeface="Wingdings" panose="05000000000000000000" pitchFamily="2" charset="2"/>
              <a:buChar char="ü"/>
            </a:pPr>
            <a:r>
              <a:rPr lang="en-GB" sz="1100" dirty="0">
                <a:latin typeface="Arial" panose="020B0604020202020204" pitchFamily="34" charset="0"/>
                <a:cs typeface="Arial" panose="020B0604020202020204" pitchFamily="34" charset="0"/>
              </a:rPr>
              <a:t>Experiment with fillers and edits to enhance the colours. </a:t>
            </a:r>
          </a:p>
        </p:txBody>
      </p:sp>
      <p:pic>
        <p:nvPicPr>
          <p:cNvPr id="29" name="Picture 6" descr="Canon EOS 200D / Rebel SL2 DSLR Camera &amp; 18-55mm IS STM Lens - Black  Price: 833.49 &amp; FREE Shipping  #hashtag3">
            <a:extLst>
              <a:ext uri="{FF2B5EF4-FFF2-40B4-BE49-F238E27FC236}">
                <a16:creationId xmlns:a16="http://schemas.microsoft.com/office/drawing/2014/main" id="{8C515231-AE61-41DD-9FA0-8F32B12B521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437" t="15306"/>
          <a:stretch/>
        </p:blipFill>
        <p:spPr bwMode="auto">
          <a:xfrm>
            <a:off x="2859073" y="4032066"/>
            <a:ext cx="610368" cy="48124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0FC2283-2E2A-4EC5-904C-6361F7FF9895}"/>
              </a:ext>
            </a:extLst>
          </p:cNvPr>
          <p:cNvSpPr txBox="1"/>
          <p:nvPr/>
        </p:nvSpPr>
        <p:spPr>
          <a:xfrm>
            <a:off x="7084868" y="6118999"/>
            <a:ext cx="1661014" cy="769441"/>
          </a:xfrm>
          <a:prstGeom prst="rect">
            <a:avLst/>
          </a:prstGeom>
          <a:noFill/>
        </p:spPr>
        <p:txBody>
          <a:bodyPr wrap="square" rtlCol="0">
            <a:spAutoFit/>
          </a:bodyPr>
          <a:lstStyle/>
          <a:p>
            <a:pPr algn="ctr"/>
            <a:r>
              <a:rPr lang="en-GB" sz="1100" i="1" dirty="0">
                <a:latin typeface="Arial" panose="020B0604020202020204" pitchFamily="34" charset="0"/>
                <a:cs typeface="Arial" panose="020B0604020202020204" pitchFamily="34" charset="0"/>
              </a:rPr>
              <a:t>Always work in layers from light to dark.</a:t>
            </a:r>
          </a:p>
          <a:p>
            <a:pPr algn="ctr"/>
            <a:r>
              <a:rPr lang="en-GB" sz="1100" b="1" i="1" u="sng" dirty="0">
                <a:latin typeface="Arial" panose="020B0604020202020204" pitchFamily="34" charset="0"/>
                <a:cs typeface="Arial" panose="020B0604020202020204" pitchFamily="34" charset="0"/>
              </a:rPr>
              <a:t>BLACK IS ALWAYS LAST</a:t>
            </a:r>
          </a:p>
        </p:txBody>
      </p:sp>
      <p:pic>
        <p:nvPicPr>
          <p:cNvPr id="33" name="Picture 32">
            <a:extLst>
              <a:ext uri="{FF2B5EF4-FFF2-40B4-BE49-F238E27FC236}">
                <a16:creationId xmlns:a16="http://schemas.microsoft.com/office/drawing/2014/main" id="{2DE6009D-B5A9-4E63-B0FC-B4ACA444B170}"/>
              </a:ext>
            </a:extLst>
          </p:cNvPr>
          <p:cNvPicPr>
            <a:picLocks noChangeAspect="1"/>
          </p:cNvPicPr>
          <p:nvPr/>
        </p:nvPicPr>
        <p:blipFill>
          <a:blip r:embed="rId6"/>
          <a:stretch>
            <a:fillRect/>
          </a:stretch>
        </p:blipFill>
        <p:spPr>
          <a:xfrm>
            <a:off x="3573662" y="1992674"/>
            <a:ext cx="3458154" cy="4846329"/>
          </a:xfrm>
          <a:prstGeom prst="rect">
            <a:avLst/>
          </a:prstGeom>
        </p:spPr>
      </p:pic>
      <p:pic>
        <p:nvPicPr>
          <p:cNvPr id="35" name="Picture 34">
            <a:extLst>
              <a:ext uri="{FF2B5EF4-FFF2-40B4-BE49-F238E27FC236}">
                <a16:creationId xmlns:a16="http://schemas.microsoft.com/office/drawing/2014/main" id="{17559191-62E8-4CD4-B1B2-A1A4464E58A1}"/>
              </a:ext>
            </a:extLst>
          </p:cNvPr>
          <p:cNvPicPr>
            <a:picLocks noChangeAspect="1"/>
          </p:cNvPicPr>
          <p:nvPr/>
        </p:nvPicPr>
        <p:blipFill rotWithShape="1">
          <a:blip r:embed="rId7"/>
          <a:srcRect l="63060" t="25181" r="14263" b="10003"/>
          <a:stretch/>
        </p:blipFill>
        <p:spPr>
          <a:xfrm>
            <a:off x="7084868" y="2001910"/>
            <a:ext cx="2563505" cy="4121537"/>
          </a:xfrm>
          <a:prstGeom prst="rect">
            <a:avLst/>
          </a:prstGeom>
        </p:spPr>
      </p:pic>
      <p:pic>
        <p:nvPicPr>
          <p:cNvPr id="37" name="Picture 36">
            <a:extLst>
              <a:ext uri="{FF2B5EF4-FFF2-40B4-BE49-F238E27FC236}">
                <a16:creationId xmlns:a16="http://schemas.microsoft.com/office/drawing/2014/main" id="{A2800241-6C3B-47B7-8979-25D543D8A742}"/>
              </a:ext>
            </a:extLst>
          </p:cNvPr>
          <p:cNvPicPr>
            <a:picLocks noChangeAspect="1"/>
          </p:cNvPicPr>
          <p:nvPr/>
        </p:nvPicPr>
        <p:blipFill>
          <a:blip r:embed="rId8"/>
          <a:stretch>
            <a:fillRect/>
          </a:stretch>
        </p:blipFill>
        <p:spPr>
          <a:xfrm>
            <a:off x="2768503" y="5633643"/>
            <a:ext cx="775781" cy="502057"/>
          </a:xfrm>
          <a:prstGeom prst="rect">
            <a:avLst/>
          </a:prstGeom>
        </p:spPr>
      </p:pic>
      <p:sp>
        <p:nvSpPr>
          <p:cNvPr id="39" name="TextBox 38">
            <a:extLst>
              <a:ext uri="{FF2B5EF4-FFF2-40B4-BE49-F238E27FC236}">
                <a16:creationId xmlns:a16="http://schemas.microsoft.com/office/drawing/2014/main" id="{A2ADE2D8-9D5C-45BB-BA63-115E8A9645F8}"/>
              </a:ext>
            </a:extLst>
          </p:cNvPr>
          <p:cNvSpPr txBox="1"/>
          <p:nvPr/>
        </p:nvSpPr>
        <p:spPr>
          <a:xfrm>
            <a:off x="1005985" y="2100815"/>
            <a:ext cx="2538299" cy="1015663"/>
          </a:xfrm>
          <a:prstGeom prst="rect">
            <a:avLst/>
          </a:prstGeom>
          <a:noFill/>
          <a:ln>
            <a:solidFill>
              <a:schemeClr val="tx1"/>
            </a:solidFill>
          </a:ln>
        </p:spPr>
        <p:txBody>
          <a:bodyPr wrap="square" rtlCol="0">
            <a:spAutoFit/>
          </a:bodyPr>
          <a:lstStyle/>
          <a:p>
            <a:r>
              <a:rPr lang="en-GB" sz="1000" b="1" u="sng" dirty="0">
                <a:latin typeface="Arial" panose="020B0604020202020204" pitchFamily="34" charset="0"/>
                <a:cs typeface="Arial" panose="020B0604020202020204" pitchFamily="34" charset="0"/>
              </a:rPr>
              <a:t>Fine art: </a:t>
            </a:r>
            <a:r>
              <a:rPr lang="en-GB" sz="1000" dirty="0">
                <a:latin typeface="Arial" panose="020B0604020202020204" pitchFamily="34" charset="0"/>
                <a:cs typeface="Arial" panose="020B0604020202020204" pitchFamily="34" charset="0"/>
              </a:rPr>
              <a:t>a visual art considered to have been created primarily for aesthetic and intellectual purposes and judged for its beauty and meaningfulness, specifically, painting, sculpture, drawing, watercolour, graphics, and architecture</a:t>
            </a:r>
          </a:p>
        </p:txBody>
      </p:sp>
      <p:sp>
        <p:nvSpPr>
          <p:cNvPr id="41" name="Rectangle 40">
            <a:extLst>
              <a:ext uri="{FF2B5EF4-FFF2-40B4-BE49-F238E27FC236}">
                <a16:creationId xmlns:a16="http://schemas.microsoft.com/office/drawing/2014/main" id="{67E3AEFD-0FA3-4D8D-BBD8-1CEB68811EFC}"/>
              </a:ext>
            </a:extLst>
          </p:cNvPr>
          <p:cNvSpPr/>
          <p:nvPr/>
        </p:nvSpPr>
        <p:spPr>
          <a:xfrm>
            <a:off x="9565409" y="2797283"/>
            <a:ext cx="2512290" cy="1277273"/>
          </a:xfrm>
          <a:prstGeom prst="rect">
            <a:avLst/>
          </a:prstGeom>
          <a:ln>
            <a:solidFill>
              <a:schemeClr val="tx1"/>
            </a:solidFill>
          </a:ln>
        </p:spPr>
        <p:txBody>
          <a:bodyPr wrap="square">
            <a:spAutoFit/>
          </a:bodyPr>
          <a:lstStyle/>
          <a:p>
            <a:r>
              <a:rPr lang="en-GB" sz="1100" b="1" u="sng" dirty="0">
                <a:latin typeface="Arial" panose="020B0604020202020204" pitchFamily="34" charset="0"/>
                <a:cs typeface="Arial" panose="020B0604020202020204" pitchFamily="34" charset="0"/>
              </a:rPr>
              <a:t>Mixed media </a:t>
            </a:r>
            <a:r>
              <a:rPr lang="en-GB" sz="1100" dirty="0">
                <a:latin typeface="Arial" panose="020B0604020202020204" pitchFamily="34" charset="0"/>
                <a:cs typeface="Arial" panose="020B0604020202020204" pitchFamily="34" charset="0"/>
              </a:rPr>
              <a:t>art refers to a visual art form that combines a variety of media in a single artwork. For example, if you draw with ink, then paint over it with </a:t>
            </a:r>
            <a:r>
              <a:rPr lang="en-GB" sz="1100" dirty="0" err="1">
                <a:latin typeface="Arial" panose="020B0604020202020204" pitchFamily="34" charset="0"/>
                <a:cs typeface="Arial" panose="020B0604020202020204" pitchFamily="34" charset="0"/>
              </a:rPr>
              <a:t>watercolors</a:t>
            </a:r>
            <a:r>
              <a:rPr lang="en-GB" sz="1100" dirty="0">
                <a:latin typeface="Arial" panose="020B0604020202020204" pitchFamily="34" charset="0"/>
                <a:cs typeface="Arial" panose="020B0604020202020204" pitchFamily="34" charset="0"/>
              </a:rPr>
              <a:t>, then add some highlights in </a:t>
            </a:r>
            <a:r>
              <a:rPr lang="en-GB" sz="1100" dirty="0" err="1">
                <a:latin typeface="Arial" panose="020B0604020202020204" pitchFamily="34" charset="0"/>
                <a:cs typeface="Arial" panose="020B0604020202020204" pitchFamily="34" charset="0"/>
              </a:rPr>
              <a:t>colored</a:t>
            </a:r>
            <a:r>
              <a:rPr lang="en-GB" sz="1100" dirty="0">
                <a:latin typeface="Arial" panose="020B0604020202020204" pitchFamily="34" charset="0"/>
                <a:cs typeface="Arial" panose="020B0604020202020204" pitchFamily="34" charset="0"/>
              </a:rPr>
              <a:t> pencil - that's mixed media!</a:t>
            </a:r>
          </a:p>
        </p:txBody>
      </p:sp>
      <p:pic>
        <p:nvPicPr>
          <p:cNvPr id="43" name="Picture 2" descr="15 Inspiring Mixed Media Art Portfolios That You Must See">
            <a:extLst>
              <a:ext uri="{FF2B5EF4-FFF2-40B4-BE49-F238E27FC236}">
                <a16:creationId xmlns:a16="http://schemas.microsoft.com/office/drawing/2014/main" id="{FA5E1ECA-3604-4026-B3A1-DF0D01E207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1260039" y="4070936"/>
            <a:ext cx="1034705" cy="68980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B5635AB6-2C58-4B56-B984-D6A734FC0AF7}"/>
              </a:ext>
            </a:extLst>
          </p:cNvPr>
          <p:cNvSpPr txBox="1"/>
          <p:nvPr/>
        </p:nvSpPr>
        <p:spPr>
          <a:xfrm>
            <a:off x="9565409" y="4143661"/>
            <a:ext cx="1816320" cy="1107996"/>
          </a:xfrm>
          <a:prstGeom prst="rect">
            <a:avLst/>
          </a:prstGeom>
          <a:noFill/>
        </p:spPr>
        <p:txBody>
          <a:bodyPr wrap="square" rtlCol="0">
            <a:spAutoFit/>
          </a:bodyPr>
          <a:lstStyle/>
          <a:p>
            <a:r>
              <a:rPr lang="en-GB" sz="1100" b="1" u="sng" dirty="0">
                <a:latin typeface="Arial" panose="020B0604020202020204" pitchFamily="34" charset="0"/>
                <a:cs typeface="Arial" panose="020B0604020202020204" pitchFamily="34" charset="0"/>
              </a:rPr>
              <a:t>Monoprinting</a:t>
            </a:r>
            <a:r>
              <a:rPr lang="en-GB" sz="1100" dirty="0">
                <a:latin typeface="Arial" panose="020B0604020202020204" pitchFamily="34" charset="0"/>
                <a:cs typeface="Arial" panose="020B0604020202020204" pitchFamily="34" charset="0"/>
              </a:rPr>
              <a:t>- When you draw your image or source over a layer of printing ink you create a print known as a monoprint.</a:t>
            </a:r>
          </a:p>
        </p:txBody>
      </p:sp>
      <p:pic>
        <p:nvPicPr>
          <p:cNvPr id="47" name="Picture 4" descr="7 Unique Ways to Try Monoprinting – Smart Art">
            <a:extLst>
              <a:ext uri="{FF2B5EF4-FFF2-40B4-BE49-F238E27FC236}">
                <a16:creationId xmlns:a16="http://schemas.microsoft.com/office/drawing/2014/main" id="{B11C2D02-4F48-40C0-868B-7817B8D4097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77450" y="5012101"/>
            <a:ext cx="700249" cy="80797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Get arty with Cathy Brett's illustration secrets - Barrington Stoke">
            <a:extLst>
              <a:ext uri="{FF2B5EF4-FFF2-40B4-BE49-F238E27FC236}">
                <a16:creationId xmlns:a16="http://schemas.microsoft.com/office/drawing/2014/main" id="{D797134E-6CEE-47BE-9EAF-B3A70CD19C5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51647" y="5046091"/>
            <a:ext cx="874575" cy="77888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7E3503D7-0545-4AA7-9AA0-EC6AA92C8C90}"/>
              </a:ext>
            </a:extLst>
          </p:cNvPr>
          <p:cNvSpPr/>
          <p:nvPr/>
        </p:nvSpPr>
        <p:spPr>
          <a:xfrm>
            <a:off x="8745882" y="6163139"/>
            <a:ext cx="1840107" cy="600164"/>
          </a:xfrm>
          <a:prstGeom prst="rect">
            <a:avLst/>
          </a:prstGeom>
          <a:ln>
            <a:solidFill>
              <a:schemeClr val="tx1"/>
            </a:solidFill>
          </a:ln>
        </p:spPr>
        <p:txBody>
          <a:bodyPr wrap="square">
            <a:spAutoFit/>
          </a:bodyPr>
          <a:lstStyle/>
          <a:p>
            <a:r>
              <a:rPr lang="en-GB" sz="1100" b="1" dirty="0">
                <a:solidFill>
                  <a:srgbClr val="52565A"/>
                </a:solidFill>
                <a:latin typeface="arial" panose="020B0604020202020204" pitchFamily="34" charset="0"/>
              </a:rPr>
              <a:t>Acrylic paints</a:t>
            </a:r>
            <a:r>
              <a:rPr lang="en-GB" sz="1100" dirty="0">
                <a:solidFill>
                  <a:srgbClr val="3C4043"/>
                </a:solidFill>
                <a:latin typeface="arial" panose="020B0604020202020204" pitchFamily="34" charset="0"/>
              </a:rPr>
              <a:t> are water-soluble, but become water-resistant when dry.</a:t>
            </a:r>
            <a:endParaRPr lang="en-GB" sz="1100" dirty="0"/>
          </a:p>
        </p:txBody>
      </p:sp>
      <p:pic>
        <p:nvPicPr>
          <p:cNvPr id="53" name="Picture 8" descr="What is acrylic paint? And what is best brand to use? | be ...">
            <a:extLst>
              <a:ext uri="{FF2B5EF4-FFF2-40B4-BE49-F238E27FC236}">
                <a16:creationId xmlns:a16="http://schemas.microsoft.com/office/drawing/2014/main" id="{68026F0E-21D7-4036-9264-41D4DA0ED0A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853" t="4670" r="7334" b="-18"/>
          <a:stretch/>
        </p:blipFill>
        <p:spPr bwMode="auto">
          <a:xfrm>
            <a:off x="9565409" y="5614223"/>
            <a:ext cx="791588" cy="42377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acrylic paintings - Bing Images | Skull painting, Skull, Skull art">
            <a:extLst>
              <a:ext uri="{FF2B5EF4-FFF2-40B4-BE49-F238E27FC236}">
                <a16:creationId xmlns:a16="http://schemas.microsoft.com/office/drawing/2014/main" id="{8EE71219-DD5F-4810-8F9A-221A3321E1E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17622" y="5934106"/>
            <a:ext cx="822354" cy="82351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How to Paint a Flower with Acrylics Step by Step">
            <a:extLst>
              <a:ext uri="{FF2B5EF4-FFF2-40B4-BE49-F238E27FC236}">
                <a16:creationId xmlns:a16="http://schemas.microsoft.com/office/drawing/2014/main" id="{B1A39E7D-AF30-4B06-BAEA-D41B152D518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11387478" y="6004104"/>
            <a:ext cx="823519" cy="68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263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ART &amp; DESIGN</a:t>
            </a:r>
          </a:p>
        </p:txBody>
      </p:sp>
      <p:pic>
        <p:nvPicPr>
          <p:cNvPr id="6" name="Picture 5">
            <a:extLst>
              <a:ext uri="{FF2B5EF4-FFF2-40B4-BE49-F238E27FC236}">
                <a16:creationId xmlns:a16="http://schemas.microsoft.com/office/drawing/2014/main" id="{DF1D7D76-4522-49AA-8536-BB8E4E6800B7}"/>
              </a:ext>
            </a:extLst>
          </p:cNvPr>
          <p:cNvPicPr>
            <a:picLocks noChangeAspect="1"/>
          </p:cNvPicPr>
          <p:nvPr/>
        </p:nvPicPr>
        <p:blipFill rotWithShape="1">
          <a:blip r:embed="rId3"/>
          <a:srcRect l="17866" t="17486" r="19059" b="11089"/>
          <a:stretch/>
        </p:blipFill>
        <p:spPr>
          <a:xfrm>
            <a:off x="2795670" y="783435"/>
            <a:ext cx="9396330" cy="5985164"/>
          </a:xfrm>
          <a:prstGeom prst="rect">
            <a:avLst/>
          </a:prstGeom>
        </p:spPr>
      </p:pic>
      <p:pic>
        <p:nvPicPr>
          <p:cNvPr id="8" name="Picture 7">
            <a:extLst>
              <a:ext uri="{FF2B5EF4-FFF2-40B4-BE49-F238E27FC236}">
                <a16:creationId xmlns:a16="http://schemas.microsoft.com/office/drawing/2014/main" id="{4CDB4DDF-CCD2-4A5B-9EE0-3CB8E03696C4}"/>
              </a:ext>
            </a:extLst>
          </p:cNvPr>
          <p:cNvPicPr>
            <a:picLocks noChangeAspect="1"/>
          </p:cNvPicPr>
          <p:nvPr/>
        </p:nvPicPr>
        <p:blipFill rotWithShape="1">
          <a:blip r:embed="rId4"/>
          <a:srcRect l="65369" t="21555" r="20426" b="21527"/>
          <a:stretch/>
        </p:blipFill>
        <p:spPr>
          <a:xfrm>
            <a:off x="100365" y="2528567"/>
            <a:ext cx="2491588" cy="4240032"/>
          </a:xfrm>
          <a:prstGeom prst="rect">
            <a:avLst/>
          </a:prstGeom>
        </p:spPr>
      </p:pic>
      <p:sp>
        <p:nvSpPr>
          <p:cNvPr id="10" name="TextBox 9">
            <a:extLst>
              <a:ext uri="{FF2B5EF4-FFF2-40B4-BE49-F238E27FC236}">
                <a16:creationId xmlns:a16="http://schemas.microsoft.com/office/drawing/2014/main" id="{DEFABDA1-E2D1-4922-A9A0-E53DB98A209D}"/>
              </a:ext>
            </a:extLst>
          </p:cNvPr>
          <p:cNvSpPr txBox="1"/>
          <p:nvPr/>
        </p:nvSpPr>
        <p:spPr>
          <a:xfrm>
            <a:off x="460920" y="2220790"/>
            <a:ext cx="1770478" cy="307777"/>
          </a:xfrm>
          <a:prstGeom prst="rect">
            <a:avLst/>
          </a:prstGeom>
          <a:noFill/>
        </p:spPr>
        <p:txBody>
          <a:bodyPr wrap="square" rtlCol="0">
            <a:spAutoFit/>
          </a:bodyPr>
          <a:lstStyle/>
          <a:p>
            <a:pPr algn="ctr"/>
            <a:r>
              <a:rPr lang="en-GB" sz="1400" b="1" u="sng" dirty="0"/>
              <a:t>Writing Annotations</a:t>
            </a:r>
          </a:p>
        </p:txBody>
      </p:sp>
      <p:sp>
        <p:nvSpPr>
          <p:cNvPr id="12" name="TextBox 11">
            <a:extLst>
              <a:ext uri="{FF2B5EF4-FFF2-40B4-BE49-F238E27FC236}">
                <a16:creationId xmlns:a16="http://schemas.microsoft.com/office/drawing/2014/main" id="{8E359AC8-5BFA-477E-98A1-16544BBE587A}"/>
              </a:ext>
            </a:extLst>
          </p:cNvPr>
          <p:cNvSpPr txBox="1"/>
          <p:nvPr/>
        </p:nvSpPr>
        <p:spPr>
          <a:xfrm>
            <a:off x="78427" y="783435"/>
            <a:ext cx="2591953" cy="1200329"/>
          </a:xfrm>
          <a:prstGeom prst="rect">
            <a:avLst/>
          </a:prstGeom>
          <a:noFill/>
        </p:spPr>
        <p:txBody>
          <a:bodyPr wrap="square" rtlCol="0">
            <a:spAutoFit/>
          </a:bodyPr>
          <a:lstStyle/>
          <a:p>
            <a:r>
              <a:rPr lang="en-GB" sz="2400" b="1" dirty="0">
                <a:latin typeface="Calibri" panose="020F0502020204030204" pitchFamily="34" charset="0"/>
                <a:cs typeface="Calibri" panose="020F0502020204030204" pitchFamily="34" charset="0"/>
              </a:rPr>
              <a:t>Year 9- Analysing and recording ideas</a:t>
            </a:r>
          </a:p>
        </p:txBody>
      </p:sp>
    </p:spTree>
    <p:extLst>
      <p:ext uri="{BB962C8B-B14F-4D97-AF65-F5344CB8AC3E}">
        <p14:creationId xmlns:p14="http://schemas.microsoft.com/office/powerpoint/2010/main" val="1237465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SPORT STUDIES</a:t>
            </a:r>
          </a:p>
        </p:txBody>
      </p:sp>
      <p:sp>
        <p:nvSpPr>
          <p:cNvPr id="2" name="TextBox 1">
            <a:extLst>
              <a:ext uri="{FF2B5EF4-FFF2-40B4-BE49-F238E27FC236}">
                <a16:creationId xmlns:a16="http://schemas.microsoft.com/office/drawing/2014/main" id="{E3315A74-B69B-401A-89CD-D9C6FBBCD594}"/>
              </a:ext>
            </a:extLst>
          </p:cNvPr>
          <p:cNvSpPr txBox="1"/>
          <p:nvPr/>
        </p:nvSpPr>
        <p:spPr>
          <a:xfrm>
            <a:off x="125570" y="818500"/>
            <a:ext cx="1873320" cy="954107"/>
          </a:xfrm>
          <a:prstGeom prst="rect">
            <a:avLst/>
          </a:prstGeom>
          <a:noFill/>
          <a:ln w="19050">
            <a:solidFill>
              <a:schemeClr val="tx1"/>
            </a:solidFill>
          </a:ln>
        </p:spPr>
        <p:txBody>
          <a:bodyPr wrap="square" rtlCol="0">
            <a:spAutoFit/>
          </a:bodyPr>
          <a:lstStyle/>
          <a:p>
            <a:pPr algn="ctr"/>
            <a:r>
              <a:rPr lang="en-GB" sz="1400" dirty="0"/>
              <a:t>YEAR/ GROUP: 9</a:t>
            </a:r>
          </a:p>
          <a:p>
            <a:pPr algn="ctr"/>
            <a:r>
              <a:rPr lang="en-GB" sz="1400" dirty="0"/>
              <a:t>TERM: AUTUMN 1</a:t>
            </a:r>
          </a:p>
          <a:p>
            <a:pPr algn="ctr"/>
            <a:r>
              <a:rPr lang="en-GB" sz="1400" dirty="0"/>
              <a:t>TOPIC: SPORT LEADERSHIP</a:t>
            </a:r>
          </a:p>
        </p:txBody>
      </p:sp>
      <p:sp>
        <p:nvSpPr>
          <p:cNvPr id="3" name="TextBox 2">
            <a:extLst>
              <a:ext uri="{FF2B5EF4-FFF2-40B4-BE49-F238E27FC236}">
                <a16:creationId xmlns:a16="http://schemas.microsoft.com/office/drawing/2014/main" id="{52DD3F3C-5394-4669-9DE6-F580F0E7F2D1}"/>
              </a:ext>
            </a:extLst>
          </p:cNvPr>
          <p:cNvSpPr txBox="1"/>
          <p:nvPr/>
        </p:nvSpPr>
        <p:spPr>
          <a:xfrm>
            <a:off x="4134045" y="803751"/>
            <a:ext cx="5028243" cy="1384995"/>
          </a:xfrm>
          <a:prstGeom prst="rect">
            <a:avLst/>
          </a:prstGeom>
          <a:noFill/>
          <a:ln w="19050">
            <a:solidFill>
              <a:schemeClr val="tx1"/>
            </a:solidFill>
          </a:ln>
        </p:spPr>
        <p:txBody>
          <a:bodyPr wrap="square" rtlCol="0">
            <a:spAutoFit/>
          </a:bodyPr>
          <a:lstStyle/>
          <a:p>
            <a:pPr algn="ctr"/>
            <a:r>
              <a:rPr lang="en-GB" sz="1400" u="sng" dirty="0"/>
              <a:t>KEY VOCABULARY</a:t>
            </a:r>
          </a:p>
          <a:p>
            <a:pPr algn="ctr"/>
            <a:r>
              <a:rPr lang="en-GB" sz="1400" dirty="0"/>
              <a:t>Captain, manager, role model, expedition leader, coach, teacher, reliability, punctuality, confidence, communication, creativity, knowledge, resilience, </a:t>
            </a:r>
          </a:p>
          <a:p>
            <a:pPr algn="ctr"/>
            <a:r>
              <a:rPr lang="en-GB" sz="1400" u="sng" dirty="0"/>
              <a:t>KEY EQUIPMENT</a:t>
            </a:r>
          </a:p>
          <a:p>
            <a:pPr algn="ctr"/>
            <a:r>
              <a:rPr lang="en-GB" sz="1400" dirty="0"/>
              <a:t>pencil, pen, ruler</a:t>
            </a:r>
          </a:p>
        </p:txBody>
      </p:sp>
      <p:sp>
        <p:nvSpPr>
          <p:cNvPr id="4" name="TextBox 3">
            <a:extLst>
              <a:ext uri="{FF2B5EF4-FFF2-40B4-BE49-F238E27FC236}">
                <a16:creationId xmlns:a16="http://schemas.microsoft.com/office/drawing/2014/main" id="{08DCCF6A-9F08-4508-94EF-51CF8BE9F595}"/>
              </a:ext>
            </a:extLst>
          </p:cNvPr>
          <p:cNvSpPr txBox="1"/>
          <p:nvPr/>
        </p:nvSpPr>
        <p:spPr>
          <a:xfrm>
            <a:off x="2122469" y="818500"/>
            <a:ext cx="1918428" cy="1569660"/>
          </a:xfrm>
          <a:prstGeom prst="rect">
            <a:avLst/>
          </a:prstGeom>
          <a:noFill/>
          <a:ln w="28575">
            <a:solidFill>
              <a:schemeClr val="tx1"/>
            </a:solidFill>
          </a:ln>
        </p:spPr>
        <p:txBody>
          <a:bodyPr wrap="square" rtlCol="0">
            <a:spAutoFit/>
          </a:bodyPr>
          <a:lstStyle/>
          <a:p>
            <a:pPr algn="ctr"/>
            <a:r>
              <a:rPr lang="en-GB" sz="2400" dirty="0">
                <a:solidFill>
                  <a:srgbClr val="8E3895"/>
                </a:solidFill>
              </a:rPr>
              <a:t>ROLES, CHARACTERISTICS &amp; SKILLS OF LEADERS</a:t>
            </a:r>
          </a:p>
        </p:txBody>
      </p:sp>
      <p:sp>
        <p:nvSpPr>
          <p:cNvPr id="13" name="TextBox 12">
            <a:extLst>
              <a:ext uri="{FF2B5EF4-FFF2-40B4-BE49-F238E27FC236}">
                <a16:creationId xmlns:a16="http://schemas.microsoft.com/office/drawing/2014/main" id="{5AE6D01C-0395-41BA-95EC-4F6A1E9DD61C}"/>
              </a:ext>
            </a:extLst>
          </p:cNvPr>
          <p:cNvSpPr txBox="1"/>
          <p:nvPr/>
        </p:nvSpPr>
        <p:spPr>
          <a:xfrm>
            <a:off x="9255436" y="804563"/>
            <a:ext cx="2822263" cy="1600438"/>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285750" indent="-285750">
              <a:buFont typeface="Arial" panose="020B0604020202020204" pitchFamily="34" charset="0"/>
              <a:buChar char="•"/>
            </a:pPr>
            <a:r>
              <a:rPr lang="en-GB" sz="1400" dirty="0"/>
              <a:t>What are the roles of leaders</a:t>
            </a:r>
          </a:p>
          <a:p>
            <a:pPr marL="285750" indent="-285750">
              <a:buFont typeface="Arial" panose="020B0604020202020204" pitchFamily="34" charset="0"/>
              <a:buChar char="•"/>
            </a:pPr>
            <a:r>
              <a:rPr lang="en-GB" sz="1400" dirty="0"/>
              <a:t>What skills do leaders need</a:t>
            </a:r>
          </a:p>
          <a:p>
            <a:pPr marL="285750" indent="-285750">
              <a:buFont typeface="Arial" panose="020B0604020202020204" pitchFamily="34" charset="0"/>
              <a:buChar char="•"/>
            </a:pPr>
            <a:r>
              <a:rPr lang="en-GB" sz="1400" dirty="0"/>
              <a:t>What are the qualities of leaders</a:t>
            </a:r>
          </a:p>
          <a:p>
            <a:pPr marL="285750" indent="-285750">
              <a:buFont typeface="Arial" panose="020B0604020202020204" pitchFamily="34" charset="0"/>
              <a:buChar char="•"/>
            </a:pPr>
            <a:r>
              <a:rPr lang="en-GB" sz="1400" dirty="0"/>
              <a:t>What can affect popularity of sport</a:t>
            </a:r>
          </a:p>
        </p:txBody>
      </p:sp>
      <p:sp>
        <p:nvSpPr>
          <p:cNvPr id="15" name="TextBox 14">
            <a:extLst>
              <a:ext uri="{FF2B5EF4-FFF2-40B4-BE49-F238E27FC236}">
                <a16:creationId xmlns:a16="http://schemas.microsoft.com/office/drawing/2014/main" id="{571BC91A-AE14-4CE2-8D7A-98B59998F520}"/>
              </a:ext>
            </a:extLst>
          </p:cNvPr>
          <p:cNvSpPr txBox="1"/>
          <p:nvPr/>
        </p:nvSpPr>
        <p:spPr>
          <a:xfrm>
            <a:off x="2483923" y="2407616"/>
            <a:ext cx="6543434" cy="5009064"/>
          </a:xfrm>
          <a:prstGeom prst="rect">
            <a:avLst/>
          </a:prstGeom>
          <a:noFill/>
        </p:spPr>
        <p:txBody>
          <a:bodyPr wrap="square" rtlCol="0">
            <a:spAutoFit/>
          </a:bodyPr>
          <a:lstStyle/>
          <a:p>
            <a:r>
              <a:rPr lang="en-GB" sz="1050" b="1" dirty="0">
                <a:latin typeface="Arial" panose="020B0604020202020204" pitchFamily="34" charset="0"/>
                <a:cs typeface="Arial" panose="020B0604020202020204" pitchFamily="34" charset="0"/>
              </a:rPr>
              <a:t>Captain</a:t>
            </a:r>
            <a:r>
              <a:rPr lang="en-GB" sz="1050" dirty="0">
                <a:latin typeface="Arial" panose="020B0604020202020204" pitchFamily="34" charset="0"/>
                <a:cs typeface="Arial" panose="020B0604020202020204" pitchFamily="34" charset="0"/>
              </a:rPr>
              <a:t> – The leader of a team. They organise things within a team and make decisions such as a cricket captain deciding where each of his team members stand to try and get the opposition batsmen out or to restrict their run scoring</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Manager- A manager selects who plays in a team. They decide on the tactics that a team will play and the training that they will receive. An example is Jose Mourinho in football who manages Tottenham Hotspur</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Role model- This is someone who inspires individuals to participate, coach or observe in sport. They usually are very good at their chosen sport and behave impeccably when away from their sport and attract positive media coverage</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Expedition Leader- This is someone who leads a group on an expedition. An expedition could be linked into part of the Duke of Edinburgh award whereby a leader takes a group on a walk through a mountainous range</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Coach- A coach is someone who trains and develops skills and techniques in players. They plan, deliver and evaluate coaching sessions. They have to manage equipment and ensure that the needs of the group or individual that they are coaching have been met</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Teacher- A teacher’s job is to teach their pupils in a specific subject. They plan, deliver and then evaluate lessons. An example is a PE teacher. There job is to plan the lesson, get the necessary equipment and then deliver it to ensure that all pupils are inclusive within the session and objective are met</a:t>
            </a:r>
          </a:p>
          <a:p>
            <a:endParaRPr lang="en-GB" sz="1050" dirty="0">
              <a:latin typeface="Arial" panose="020B0604020202020204" pitchFamily="34" charset="0"/>
              <a:cs typeface="Arial" panose="020B0604020202020204" pitchFamily="34" charset="0"/>
            </a:endParaRPr>
          </a:p>
          <a:p>
            <a:r>
              <a:rPr lang="en-GB" sz="1050" dirty="0">
                <a:latin typeface="Arial" panose="020B0604020202020204" pitchFamily="34" charset="0"/>
                <a:cs typeface="Arial" panose="020B0604020202020204" pitchFamily="34" charset="0"/>
              </a:rPr>
              <a:t>Reliability- This is a key trait and quality of a sports leader. It is vital that a leader can be relied upon to regularly be able to lead their group. This means that they attend regularly, can be relied upon to deliver relevant content or make relevant decisions on behalf of the group or potentially be reliable in a safeguarding capacity when looking after children or vulnerable adults.</a:t>
            </a:r>
            <a:br>
              <a:rPr lang="en-GB" sz="900" dirty="0"/>
            </a:br>
            <a:endParaRPr lang="en-GB" sz="900" dirty="0"/>
          </a:p>
          <a:p>
            <a:endParaRPr lang="en-GB" sz="900" dirty="0">
              <a:solidFill>
                <a:srgbClr val="00B0F0"/>
              </a:solidFill>
              <a:latin typeface="Arial" panose="020B0604020202020204" pitchFamily="34" charset="0"/>
              <a:cs typeface="Arial" panose="020B0604020202020204" pitchFamily="34" charset="0"/>
            </a:endParaRPr>
          </a:p>
          <a:p>
            <a:endParaRPr lang="en-GB" sz="900" dirty="0"/>
          </a:p>
        </p:txBody>
      </p:sp>
      <p:pic>
        <p:nvPicPr>
          <p:cNvPr id="17" name="Picture 2" descr="The One Skill That Separates Sport's Most Successful Leaders - Leaders">
            <a:extLst>
              <a:ext uri="{FF2B5EF4-FFF2-40B4-BE49-F238E27FC236}">
                <a16:creationId xmlns:a16="http://schemas.microsoft.com/office/drawing/2014/main" id="{5DF75D9C-3854-4A36-B4A7-010F5F33A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71" y="2561044"/>
            <a:ext cx="2265204" cy="15572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oaching leadership">
            <a:extLst>
              <a:ext uri="{FF2B5EF4-FFF2-40B4-BE49-F238E27FC236}">
                <a16:creationId xmlns:a16="http://schemas.microsoft.com/office/drawing/2014/main" id="{4E9457AC-9F3B-4B56-8D7D-2D79D4BCC4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5436" y="2745815"/>
            <a:ext cx="26479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Leadership - Active Cornwall">
            <a:extLst>
              <a:ext uri="{FF2B5EF4-FFF2-40B4-BE49-F238E27FC236}">
                <a16:creationId xmlns:a16="http://schemas.microsoft.com/office/drawing/2014/main" id="{6FC3601D-E700-4B24-ACAB-205E46AB42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961" y="4738688"/>
            <a:ext cx="262890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86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a:solidFill>
                  <a:schemeClr val="bg1"/>
                </a:solidFill>
              </a:rPr>
              <a:t>SPORT STUDIES</a:t>
            </a:r>
            <a:endParaRPr lang="en-GB" sz="2000" dirty="0">
              <a:solidFill>
                <a:schemeClr val="bg1"/>
              </a:solidFill>
            </a:endParaRPr>
          </a:p>
        </p:txBody>
      </p:sp>
      <p:sp>
        <p:nvSpPr>
          <p:cNvPr id="6" name="TextBox 5">
            <a:extLst>
              <a:ext uri="{FF2B5EF4-FFF2-40B4-BE49-F238E27FC236}">
                <a16:creationId xmlns:a16="http://schemas.microsoft.com/office/drawing/2014/main" id="{7E9D6D25-A0F8-4936-B718-F3B44F88FFF4}"/>
              </a:ext>
            </a:extLst>
          </p:cNvPr>
          <p:cNvSpPr txBox="1"/>
          <p:nvPr/>
        </p:nvSpPr>
        <p:spPr>
          <a:xfrm>
            <a:off x="125570" y="723503"/>
            <a:ext cx="1873320" cy="1169551"/>
          </a:xfrm>
          <a:prstGeom prst="rect">
            <a:avLst/>
          </a:prstGeom>
          <a:noFill/>
          <a:ln w="19050">
            <a:solidFill>
              <a:schemeClr val="tx1"/>
            </a:solidFill>
          </a:ln>
        </p:spPr>
        <p:txBody>
          <a:bodyPr wrap="square" rtlCol="0">
            <a:spAutoFit/>
          </a:bodyPr>
          <a:lstStyle/>
          <a:p>
            <a:pPr algn="ctr"/>
            <a:r>
              <a:rPr lang="en-GB" sz="1400" dirty="0"/>
              <a:t>YEAR/ GROUP: 9</a:t>
            </a:r>
          </a:p>
          <a:p>
            <a:pPr algn="ctr"/>
            <a:r>
              <a:rPr lang="en-GB" sz="1400" dirty="0"/>
              <a:t>TERM: AUTUMN 1</a:t>
            </a:r>
          </a:p>
          <a:p>
            <a:pPr algn="ctr"/>
            <a:r>
              <a:rPr lang="en-GB" sz="1400" dirty="0"/>
              <a:t>TOPIC: CONTEMPORARY ISSUES IN SPORT</a:t>
            </a:r>
          </a:p>
        </p:txBody>
      </p:sp>
      <p:sp>
        <p:nvSpPr>
          <p:cNvPr id="8" name="TextBox 7">
            <a:extLst>
              <a:ext uri="{FF2B5EF4-FFF2-40B4-BE49-F238E27FC236}">
                <a16:creationId xmlns:a16="http://schemas.microsoft.com/office/drawing/2014/main" id="{9239E67B-E688-4EC9-9326-879F74590184}"/>
              </a:ext>
            </a:extLst>
          </p:cNvPr>
          <p:cNvSpPr txBox="1"/>
          <p:nvPr/>
        </p:nvSpPr>
        <p:spPr>
          <a:xfrm>
            <a:off x="4134045" y="708754"/>
            <a:ext cx="5028243" cy="1815882"/>
          </a:xfrm>
          <a:prstGeom prst="rect">
            <a:avLst/>
          </a:prstGeom>
          <a:noFill/>
          <a:ln w="19050">
            <a:solidFill>
              <a:schemeClr val="tx1"/>
            </a:solidFill>
          </a:ln>
        </p:spPr>
        <p:txBody>
          <a:bodyPr wrap="square" rtlCol="0">
            <a:spAutoFit/>
          </a:bodyPr>
          <a:lstStyle/>
          <a:p>
            <a:pPr algn="ctr"/>
            <a:r>
              <a:rPr lang="en-GB" sz="1400" u="sng" dirty="0"/>
              <a:t>KEY VOCABULARY</a:t>
            </a:r>
          </a:p>
          <a:p>
            <a:pPr algn="ctr"/>
            <a:r>
              <a:rPr lang="en-GB" sz="1400" dirty="0"/>
              <a:t>Ethnic minorities, Retired people/people over 50, Families with young children, single parents, children, teenagers, disabled, unemployed/economically disadvantaged, working singles and couples, time, work restrictions, lack of disposable income, lack of role models, portrayal of gender issues by media</a:t>
            </a:r>
          </a:p>
          <a:p>
            <a:pPr algn="ctr"/>
            <a:r>
              <a:rPr lang="en-GB" sz="1400" u="sng" dirty="0"/>
              <a:t>KEY EQUIPMENT</a:t>
            </a:r>
          </a:p>
          <a:p>
            <a:pPr algn="ctr"/>
            <a:r>
              <a:rPr lang="en-GB" sz="1400" dirty="0"/>
              <a:t>pencil, pen, ruler</a:t>
            </a:r>
          </a:p>
        </p:txBody>
      </p:sp>
      <p:sp>
        <p:nvSpPr>
          <p:cNvPr id="10" name="TextBox 9">
            <a:extLst>
              <a:ext uri="{FF2B5EF4-FFF2-40B4-BE49-F238E27FC236}">
                <a16:creationId xmlns:a16="http://schemas.microsoft.com/office/drawing/2014/main" id="{1C3B9437-F695-4D33-A1FE-6EF9882B3EDE}"/>
              </a:ext>
            </a:extLst>
          </p:cNvPr>
          <p:cNvSpPr txBox="1"/>
          <p:nvPr/>
        </p:nvSpPr>
        <p:spPr>
          <a:xfrm>
            <a:off x="2122469" y="723503"/>
            <a:ext cx="1918428" cy="1323439"/>
          </a:xfrm>
          <a:prstGeom prst="rect">
            <a:avLst/>
          </a:prstGeom>
          <a:noFill/>
          <a:ln w="28575">
            <a:solidFill>
              <a:schemeClr val="tx1"/>
            </a:solidFill>
          </a:ln>
        </p:spPr>
        <p:txBody>
          <a:bodyPr wrap="square" rtlCol="0">
            <a:spAutoFit/>
          </a:bodyPr>
          <a:lstStyle/>
          <a:p>
            <a:pPr algn="ctr"/>
            <a:r>
              <a:rPr lang="en-GB" sz="2000" dirty="0">
                <a:solidFill>
                  <a:srgbClr val="8E3895"/>
                </a:solidFill>
              </a:rPr>
              <a:t>ISSUES WHICH AFFECT PARTICIPATION IN SPORT</a:t>
            </a:r>
          </a:p>
        </p:txBody>
      </p:sp>
      <p:sp>
        <p:nvSpPr>
          <p:cNvPr id="12" name="TextBox 11">
            <a:extLst>
              <a:ext uri="{FF2B5EF4-FFF2-40B4-BE49-F238E27FC236}">
                <a16:creationId xmlns:a16="http://schemas.microsoft.com/office/drawing/2014/main" id="{C4AD039A-1A3F-4C09-8480-93BB74DCD589}"/>
              </a:ext>
            </a:extLst>
          </p:cNvPr>
          <p:cNvSpPr txBox="1"/>
          <p:nvPr/>
        </p:nvSpPr>
        <p:spPr>
          <a:xfrm>
            <a:off x="9255436" y="709566"/>
            <a:ext cx="2822263" cy="1815882"/>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285750" indent="-285750">
              <a:buFont typeface="Arial" panose="020B0604020202020204" pitchFamily="34" charset="0"/>
              <a:buChar char="•"/>
            </a:pPr>
            <a:r>
              <a:rPr lang="en-GB" sz="1400" dirty="0"/>
              <a:t>Which groups struggle to participate</a:t>
            </a:r>
          </a:p>
          <a:p>
            <a:pPr marL="285750" indent="-285750">
              <a:buFont typeface="Arial" panose="020B0604020202020204" pitchFamily="34" charset="0"/>
              <a:buChar char="•"/>
            </a:pPr>
            <a:r>
              <a:rPr lang="en-GB" sz="1400" dirty="0"/>
              <a:t>What barriers prevent participation</a:t>
            </a:r>
          </a:p>
          <a:p>
            <a:pPr marL="285750" indent="-285750">
              <a:buFont typeface="Arial" panose="020B0604020202020204" pitchFamily="34" charset="0"/>
              <a:buChar char="•"/>
            </a:pPr>
            <a:r>
              <a:rPr lang="en-GB" sz="1400" dirty="0"/>
              <a:t>How can barriers be overcome</a:t>
            </a:r>
          </a:p>
          <a:p>
            <a:pPr marL="285750" indent="-285750">
              <a:buFont typeface="Arial" panose="020B0604020202020204" pitchFamily="34" charset="0"/>
              <a:buChar char="•"/>
            </a:pPr>
            <a:r>
              <a:rPr lang="en-GB" sz="1400" dirty="0"/>
              <a:t>What can affect popularity of sport</a:t>
            </a:r>
          </a:p>
        </p:txBody>
      </p:sp>
      <p:sp>
        <p:nvSpPr>
          <p:cNvPr id="23" name="TextBox 22">
            <a:extLst>
              <a:ext uri="{FF2B5EF4-FFF2-40B4-BE49-F238E27FC236}">
                <a16:creationId xmlns:a16="http://schemas.microsoft.com/office/drawing/2014/main" id="{20DA316C-C0F1-4A76-B938-E142BA960AEB}"/>
              </a:ext>
            </a:extLst>
          </p:cNvPr>
          <p:cNvSpPr txBox="1"/>
          <p:nvPr/>
        </p:nvSpPr>
        <p:spPr>
          <a:xfrm>
            <a:off x="2800489" y="2568119"/>
            <a:ext cx="6915011" cy="4131900"/>
          </a:xfrm>
          <a:prstGeom prst="rect">
            <a:avLst/>
          </a:prstGeom>
          <a:noFill/>
        </p:spPr>
        <p:txBody>
          <a:bodyPr wrap="square" rtlCol="0">
            <a:spAutoFit/>
          </a:bodyPr>
          <a:lstStyle/>
          <a:p>
            <a:r>
              <a:rPr lang="en-GB" sz="1050" b="1" dirty="0">
                <a:cs typeface="Arial" panose="020B0604020202020204" pitchFamily="34" charset="0"/>
              </a:rPr>
              <a:t>Ethnic minorities</a:t>
            </a:r>
            <a:r>
              <a:rPr lang="en-GB" sz="1050" dirty="0">
                <a:cs typeface="Arial" panose="020B0604020202020204" pitchFamily="34" charset="0"/>
              </a:rPr>
              <a:t> – Groups of ethnicities that may find it difficult to participate in sport perhaps due to religious reasons or previous prejudice</a:t>
            </a:r>
          </a:p>
          <a:p>
            <a:r>
              <a:rPr lang="en-GB" sz="1050" b="1" dirty="0">
                <a:cs typeface="Arial" panose="020B0604020202020204" pitchFamily="34" charset="0"/>
              </a:rPr>
              <a:t>Retired people/over 50 </a:t>
            </a:r>
            <a:r>
              <a:rPr lang="en-GB" sz="1050" dirty="0">
                <a:cs typeface="Arial" panose="020B0604020202020204" pitchFamily="34" charset="0"/>
              </a:rPr>
              <a:t>– This group has more time to participate. The activities that they may be able to participate in will depend on how physically fit they are as they age. They may tend to participate in less physically demanding sports such as Crown green bowls to stimulate their mental and physical health</a:t>
            </a:r>
          </a:p>
          <a:p>
            <a:r>
              <a:rPr lang="en-GB" sz="1050" b="1" dirty="0">
                <a:cs typeface="Arial" panose="020B0604020202020204" pitchFamily="34" charset="0"/>
              </a:rPr>
              <a:t>Families with young children-</a:t>
            </a:r>
            <a:r>
              <a:rPr lang="en-GB" sz="1050" dirty="0">
                <a:cs typeface="Arial" panose="020B0604020202020204" pitchFamily="34" charset="0"/>
              </a:rPr>
              <a:t> family commitments may restrict or prevent access to participation for parents/carers. As the children get older this may impact further if the kids take up sport themselves and are having to be transported to clubs and fixtures. Parents/carers also have a duty of care and their time may be taken up solely with childcare, thus preventing access to sport. They may also have a lack of disposable income as this will be spent on the family.</a:t>
            </a:r>
          </a:p>
          <a:p>
            <a:r>
              <a:rPr lang="en-GB" sz="1050" b="1" dirty="0"/>
              <a:t>Single parents.</a:t>
            </a:r>
            <a:r>
              <a:rPr lang="en-GB" sz="1050" dirty="0"/>
              <a:t> Work/home life balance. A single parent may have to juggle looking after their child/children with having to provide for them through a job. Often single parents acquire childcare during the day whilst they work and then in an evening will look after their child at home which means they do not have much free time to participate in sport</a:t>
            </a:r>
          </a:p>
          <a:p>
            <a:r>
              <a:rPr lang="en-GB" sz="1050" b="1" dirty="0"/>
              <a:t>Teenagers.</a:t>
            </a:r>
            <a:r>
              <a:rPr lang="en-GB" sz="1050" dirty="0"/>
              <a:t> There may be a lack of role models for teenagers to follow. Kids often get inspired by role models in sport and this encourages them to participate. If there is a lack of positive role models in the media it will impact on teenagers’ participation. Exams can cause stress and cause there to not be much free time whilst teenagers’ focus is on revision and achieving well in their examinations</a:t>
            </a:r>
          </a:p>
          <a:p>
            <a:r>
              <a:rPr lang="en-GB" sz="1050" b="1" dirty="0"/>
              <a:t>Promotion- </a:t>
            </a:r>
            <a:r>
              <a:rPr lang="en-GB" sz="1050" dirty="0"/>
              <a:t>Use role models specific for different groups of people. Use targeted promotion- advertise in appropriate places such as schools and on social media. Develop initiatives aimed at increasing participation- e.g. under 16s </a:t>
            </a:r>
            <a:r>
              <a:rPr lang="en-GB" sz="1050" dirty="0" err="1"/>
              <a:t>feee</a:t>
            </a:r>
            <a:r>
              <a:rPr lang="en-GB" sz="1050" dirty="0"/>
              <a:t> swimming</a:t>
            </a:r>
          </a:p>
          <a:p>
            <a:r>
              <a:rPr lang="en-GB" sz="1050" b="1" dirty="0"/>
              <a:t>Provision- </a:t>
            </a:r>
            <a:r>
              <a:rPr lang="en-GB" sz="1050" dirty="0"/>
              <a:t>Programme specific session to cater for different user groups- e.g. evening activities for working singles. Provide appropriate activity options. Plan times to suit different user groups.</a:t>
            </a:r>
          </a:p>
          <a:p>
            <a:r>
              <a:rPr lang="en-GB" sz="1050" b="1" dirty="0"/>
              <a:t>Solutions to barriers- </a:t>
            </a:r>
            <a:r>
              <a:rPr lang="en-GB" sz="1050" dirty="0"/>
              <a:t>Access, access to facilities, access to equipment, sensible pricing (offer concessions/discounts)</a:t>
            </a:r>
          </a:p>
          <a:p>
            <a:r>
              <a:rPr lang="en-GB" sz="1050" b="1" dirty="0"/>
              <a:t>Affects of popularity in sport- </a:t>
            </a:r>
            <a:r>
              <a:rPr lang="en-GB" sz="1050" dirty="0"/>
              <a:t>Levels of participation (how many people already participate in the sport), Provision (how many facilities are there for people to access), Environment/climate (is it suitable for the sport), Spectatorship (how easy is it to watch the sport/how many watch it), Media coverage, Success of teams and individuals- cycling in the Olympics, role models, acceptability- sports perceived as violent.</a:t>
            </a:r>
          </a:p>
        </p:txBody>
      </p:sp>
      <p:pic>
        <p:nvPicPr>
          <p:cNvPr id="25" name="Picture 24" descr="Barriers to Participation in Sport by Leo Hanley">
            <a:extLst>
              <a:ext uri="{FF2B5EF4-FFF2-40B4-BE49-F238E27FC236}">
                <a16:creationId xmlns:a16="http://schemas.microsoft.com/office/drawing/2014/main" id="{8A00B69F-FD35-4EB3-8562-EA251B505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89" y="2628900"/>
            <a:ext cx="2705100" cy="29339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O51 Cambridge Nationals Sports Studies-Lesson 1 Barriers to participation  lesson &amp; Learning Mat | Teaching Resources">
            <a:extLst>
              <a:ext uri="{FF2B5EF4-FFF2-40B4-BE49-F238E27FC236}">
                <a16:creationId xmlns:a16="http://schemas.microsoft.com/office/drawing/2014/main" id="{C177968E-0B7F-4A35-809E-23B8B5DEB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39325" y="2795840"/>
            <a:ext cx="1922846" cy="14402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40 Most Powerful Female Athletes of All Time | Glamour">
            <a:extLst>
              <a:ext uri="{FF2B5EF4-FFF2-40B4-BE49-F238E27FC236}">
                <a16:creationId xmlns:a16="http://schemas.microsoft.com/office/drawing/2014/main" id="{C52037DB-F2B6-4529-9194-9156E641B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9325" y="4332553"/>
            <a:ext cx="2034678" cy="144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38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FRENCH</a:t>
            </a:r>
          </a:p>
        </p:txBody>
      </p:sp>
      <p:sp>
        <p:nvSpPr>
          <p:cNvPr id="2" name="TextBox 1">
            <a:extLst>
              <a:ext uri="{FF2B5EF4-FFF2-40B4-BE49-F238E27FC236}">
                <a16:creationId xmlns:a16="http://schemas.microsoft.com/office/drawing/2014/main" id="{8E5CE40D-7844-4534-BBE3-9A293374BB38}"/>
              </a:ext>
            </a:extLst>
          </p:cNvPr>
          <p:cNvSpPr txBox="1"/>
          <p:nvPr/>
        </p:nvSpPr>
        <p:spPr>
          <a:xfrm>
            <a:off x="5394854" y="712682"/>
            <a:ext cx="2137735" cy="523220"/>
          </a:xfrm>
          <a:prstGeom prst="rect">
            <a:avLst/>
          </a:prstGeom>
          <a:noFill/>
          <a:ln w="28575">
            <a:solidFill>
              <a:schemeClr val="tx1"/>
            </a:solidFill>
          </a:ln>
        </p:spPr>
        <p:txBody>
          <a:bodyPr wrap="square" rtlCol="0">
            <a:spAutoFit/>
          </a:bodyPr>
          <a:lstStyle/>
          <a:p>
            <a:pPr algn="ctr"/>
            <a:r>
              <a:rPr lang="en-GB" sz="2800" dirty="0">
                <a:solidFill>
                  <a:srgbClr val="8E3895"/>
                </a:solidFill>
              </a:rPr>
              <a:t>QUI SUIS JE?</a:t>
            </a:r>
          </a:p>
        </p:txBody>
      </p:sp>
      <p:sp>
        <p:nvSpPr>
          <p:cNvPr id="3" name="TextBox 2">
            <a:extLst>
              <a:ext uri="{FF2B5EF4-FFF2-40B4-BE49-F238E27FC236}">
                <a16:creationId xmlns:a16="http://schemas.microsoft.com/office/drawing/2014/main" id="{3C06492C-8931-4242-8D91-5A393A004328}"/>
              </a:ext>
            </a:extLst>
          </p:cNvPr>
          <p:cNvSpPr txBox="1"/>
          <p:nvPr/>
        </p:nvSpPr>
        <p:spPr>
          <a:xfrm>
            <a:off x="174836" y="792819"/>
            <a:ext cx="1873320" cy="738664"/>
          </a:xfrm>
          <a:prstGeom prst="rect">
            <a:avLst/>
          </a:prstGeom>
          <a:noFill/>
          <a:ln w="19050">
            <a:solidFill>
              <a:schemeClr val="tx1"/>
            </a:solidFill>
          </a:ln>
        </p:spPr>
        <p:txBody>
          <a:bodyPr wrap="square" rtlCol="0">
            <a:spAutoFit/>
          </a:bodyPr>
          <a:lstStyle/>
          <a:p>
            <a:pPr algn="ctr"/>
            <a:r>
              <a:rPr lang="en-GB" sz="1400" dirty="0"/>
              <a:t>YEAR/ GROUP: 9 </a:t>
            </a:r>
          </a:p>
          <a:p>
            <a:pPr algn="ctr"/>
            <a:r>
              <a:rPr lang="en-GB" sz="1400" dirty="0"/>
              <a:t>TERM:  AUTUMN 1</a:t>
            </a:r>
          </a:p>
          <a:p>
            <a:pPr algn="ctr"/>
            <a:r>
              <a:rPr lang="en-GB" sz="1400" dirty="0"/>
              <a:t>TOPIC: 1 – QUI SUIS JE?</a:t>
            </a:r>
          </a:p>
        </p:txBody>
      </p:sp>
      <p:pic>
        <p:nvPicPr>
          <p:cNvPr id="4" name="Picture 3">
            <a:extLst>
              <a:ext uri="{FF2B5EF4-FFF2-40B4-BE49-F238E27FC236}">
                <a16:creationId xmlns:a16="http://schemas.microsoft.com/office/drawing/2014/main" id="{BCD43FC3-9323-4E77-A5C4-25DCEC0A24C9}"/>
              </a:ext>
            </a:extLst>
          </p:cNvPr>
          <p:cNvPicPr>
            <a:picLocks noChangeAspect="1"/>
          </p:cNvPicPr>
          <p:nvPr/>
        </p:nvPicPr>
        <p:blipFill>
          <a:blip r:embed="rId3"/>
          <a:stretch>
            <a:fillRect/>
          </a:stretch>
        </p:blipFill>
        <p:spPr>
          <a:xfrm>
            <a:off x="7786687" y="792819"/>
            <a:ext cx="1244067" cy="1104900"/>
          </a:xfrm>
          <a:prstGeom prst="rect">
            <a:avLst/>
          </a:prstGeom>
        </p:spPr>
      </p:pic>
      <p:pic>
        <p:nvPicPr>
          <p:cNvPr id="13" name="Picture 12">
            <a:extLst>
              <a:ext uri="{FF2B5EF4-FFF2-40B4-BE49-F238E27FC236}">
                <a16:creationId xmlns:a16="http://schemas.microsoft.com/office/drawing/2014/main" id="{88192938-7A33-4906-BDD0-3ABCBFAD1D6B}"/>
              </a:ext>
            </a:extLst>
          </p:cNvPr>
          <p:cNvPicPr>
            <a:picLocks noChangeAspect="1"/>
          </p:cNvPicPr>
          <p:nvPr/>
        </p:nvPicPr>
        <p:blipFill>
          <a:blip r:embed="rId4"/>
          <a:stretch>
            <a:fillRect/>
          </a:stretch>
        </p:blipFill>
        <p:spPr>
          <a:xfrm>
            <a:off x="8989411" y="792819"/>
            <a:ext cx="1294673" cy="1104900"/>
          </a:xfrm>
          <a:prstGeom prst="rect">
            <a:avLst/>
          </a:prstGeom>
        </p:spPr>
      </p:pic>
      <p:pic>
        <p:nvPicPr>
          <p:cNvPr id="15" name="Picture 14">
            <a:extLst>
              <a:ext uri="{FF2B5EF4-FFF2-40B4-BE49-F238E27FC236}">
                <a16:creationId xmlns:a16="http://schemas.microsoft.com/office/drawing/2014/main" id="{C4F22C5D-B86A-4B05-B1CB-16AC823820AA}"/>
              </a:ext>
            </a:extLst>
          </p:cNvPr>
          <p:cNvPicPr>
            <a:picLocks noChangeAspect="1"/>
          </p:cNvPicPr>
          <p:nvPr/>
        </p:nvPicPr>
        <p:blipFill>
          <a:blip r:embed="rId5"/>
          <a:stretch>
            <a:fillRect/>
          </a:stretch>
        </p:blipFill>
        <p:spPr>
          <a:xfrm>
            <a:off x="10284084" y="792819"/>
            <a:ext cx="771867" cy="1088531"/>
          </a:xfrm>
          <a:prstGeom prst="rect">
            <a:avLst/>
          </a:prstGeom>
        </p:spPr>
      </p:pic>
      <p:pic>
        <p:nvPicPr>
          <p:cNvPr id="17" name="Picture 16">
            <a:extLst>
              <a:ext uri="{FF2B5EF4-FFF2-40B4-BE49-F238E27FC236}">
                <a16:creationId xmlns:a16="http://schemas.microsoft.com/office/drawing/2014/main" id="{441B164B-D62C-4A07-B2DF-A616C08B513C}"/>
              </a:ext>
            </a:extLst>
          </p:cNvPr>
          <p:cNvPicPr>
            <a:picLocks noChangeAspect="1"/>
          </p:cNvPicPr>
          <p:nvPr/>
        </p:nvPicPr>
        <p:blipFill>
          <a:blip r:embed="rId6"/>
          <a:stretch>
            <a:fillRect/>
          </a:stretch>
        </p:blipFill>
        <p:spPr>
          <a:xfrm>
            <a:off x="11018047" y="792819"/>
            <a:ext cx="957324" cy="1088531"/>
          </a:xfrm>
          <a:prstGeom prst="rect">
            <a:avLst/>
          </a:prstGeom>
        </p:spPr>
      </p:pic>
      <p:sp>
        <p:nvSpPr>
          <p:cNvPr id="19" name="TextBox 18">
            <a:extLst>
              <a:ext uri="{FF2B5EF4-FFF2-40B4-BE49-F238E27FC236}">
                <a16:creationId xmlns:a16="http://schemas.microsoft.com/office/drawing/2014/main" id="{128EAE7B-2259-4C7D-9144-305D830C955C}"/>
              </a:ext>
            </a:extLst>
          </p:cNvPr>
          <p:cNvSpPr txBox="1"/>
          <p:nvPr/>
        </p:nvSpPr>
        <p:spPr>
          <a:xfrm>
            <a:off x="2411343" y="704956"/>
            <a:ext cx="2716783" cy="1046440"/>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171450" indent="-171450">
              <a:buFont typeface="Arial" panose="020B0604020202020204" pitchFamily="34" charset="0"/>
              <a:buChar char="•"/>
            </a:pPr>
            <a:r>
              <a:rPr lang="en-GB" sz="1200" dirty="0"/>
              <a:t>To talk about family &amp; friends</a:t>
            </a:r>
          </a:p>
          <a:p>
            <a:pPr marL="171450" indent="-171450">
              <a:buFont typeface="Arial" panose="020B0604020202020204" pitchFamily="34" charset="0"/>
              <a:buChar char="•"/>
            </a:pPr>
            <a:r>
              <a:rPr lang="en-GB" sz="1200" dirty="0"/>
              <a:t>To describe relationships</a:t>
            </a:r>
          </a:p>
          <a:p>
            <a:pPr marL="171450" indent="-171450">
              <a:buFont typeface="Arial" panose="020B0604020202020204" pitchFamily="34" charset="0"/>
              <a:buChar char="•"/>
            </a:pPr>
            <a:r>
              <a:rPr lang="en-GB" sz="1200" dirty="0"/>
              <a:t>To make arrangements to go out</a:t>
            </a:r>
          </a:p>
          <a:p>
            <a:pPr marL="171450" indent="-171450">
              <a:buFont typeface="Arial" panose="020B0604020202020204" pitchFamily="34" charset="0"/>
              <a:buChar char="•"/>
            </a:pPr>
            <a:r>
              <a:rPr lang="en-GB" sz="1200" dirty="0"/>
              <a:t>To use the future &amp; perfect tenses</a:t>
            </a:r>
          </a:p>
        </p:txBody>
      </p:sp>
      <p:pic>
        <p:nvPicPr>
          <p:cNvPr id="21" name="Picture 20">
            <a:extLst>
              <a:ext uri="{FF2B5EF4-FFF2-40B4-BE49-F238E27FC236}">
                <a16:creationId xmlns:a16="http://schemas.microsoft.com/office/drawing/2014/main" id="{BDC1BD8F-7F93-4057-A422-365E9F49B741}"/>
              </a:ext>
            </a:extLst>
          </p:cNvPr>
          <p:cNvPicPr>
            <a:picLocks noChangeAspect="1"/>
          </p:cNvPicPr>
          <p:nvPr/>
        </p:nvPicPr>
        <p:blipFill>
          <a:blip r:embed="rId7"/>
          <a:stretch>
            <a:fillRect/>
          </a:stretch>
        </p:blipFill>
        <p:spPr>
          <a:xfrm>
            <a:off x="36087" y="1774966"/>
            <a:ext cx="954700" cy="2386750"/>
          </a:xfrm>
          <a:prstGeom prst="rect">
            <a:avLst/>
          </a:prstGeom>
        </p:spPr>
      </p:pic>
      <p:pic>
        <p:nvPicPr>
          <p:cNvPr id="23" name="Picture 22">
            <a:extLst>
              <a:ext uri="{FF2B5EF4-FFF2-40B4-BE49-F238E27FC236}">
                <a16:creationId xmlns:a16="http://schemas.microsoft.com/office/drawing/2014/main" id="{A0F78531-5573-445F-8C99-1E5B2BA3CFDA}"/>
              </a:ext>
            </a:extLst>
          </p:cNvPr>
          <p:cNvPicPr>
            <a:picLocks noChangeAspect="1"/>
          </p:cNvPicPr>
          <p:nvPr/>
        </p:nvPicPr>
        <p:blipFill>
          <a:blip r:embed="rId8"/>
          <a:stretch>
            <a:fillRect/>
          </a:stretch>
        </p:blipFill>
        <p:spPr>
          <a:xfrm>
            <a:off x="942334" y="1776888"/>
            <a:ext cx="1584725" cy="2386750"/>
          </a:xfrm>
          <a:prstGeom prst="rect">
            <a:avLst/>
          </a:prstGeom>
        </p:spPr>
      </p:pic>
      <p:pic>
        <p:nvPicPr>
          <p:cNvPr id="25" name="Picture 24">
            <a:extLst>
              <a:ext uri="{FF2B5EF4-FFF2-40B4-BE49-F238E27FC236}">
                <a16:creationId xmlns:a16="http://schemas.microsoft.com/office/drawing/2014/main" id="{54E40586-9D51-4EE0-954B-10DD438F3E9D}"/>
              </a:ext>
            </a:extLst>
          </p:cNvPr>
          <p:cNvPicPr>
            <a:picLocks noChangeAspect="1"/>
          </p:cNvPicPr>
          <p:nvPr/>
        </p:nvPicPr>
        <p:blipFill>
          <a:blip r:embed="rId9"/>
          <a:stretch>
            <a:fillRect/>
          </a:stretch>
        </p:blipFill>
        <p:spPr>
          <a:xfrm>
            <a:off x="2523141" y="1771821"/>
            <a:ext cx="1439957" cy="2396425"/>
          </a:xfrm>
          <a:prstGeom prst="rect">
            <a:avLst/>
          </a:prstGeom>
        </p:spPr>
      </p:pic>
      <p:pic>
        <p:nvPicPr>
          <p:cNvPr id="27" name="Picture 26">
            <a:extLst>
              <a:ext uri="{FF2B5EF4-FFF2-40B4-BE49-F238E27FC236}">
                <a16:creationId xmlns:a16="http://schemas.microsoft.com/office/drawing/2014/main" id="{F33EBB6E-ACA7-479C-AB12-9C4BE1B30C9F}"/>
              </a:ext>
            </a:extLst>
          </p:cNvPr>
          <p:cNvPicPr>
            <a:picLocks noChangeAspect="1"/>
          </p:cNvPicPr>
          <p:nvPr/>
        </p:nvPicPr>
        <p:blipFill>
          <a:blip r:embed="rId10"/>
          <a:stretch>
            <a:fillRect/>
          </a:stretch>
        </p:blipFill>
        <p:spPr>
          <a:xfrm>
            <a:off x="3945352" y="1771821"/>
            <a:ext cx="1497349" cy="2386751"/>
          </a:xfrm>
          <a:prstGeom prst="rect">
            <a:avLst/>
          </a:prstGeom>
        </p:spPr>
      </p:pic>
      <p:pic>
        <p:nvPicPr>
          <p:cNvPr id="29" name="Picture 28">
            <a:extLst>
              <a:ext uri="{FF2B5EF4-FFF2-40B4-BE49-F238E27FC236}">
                <a16:creationId xmlns:a16="http://schemas.microsoft.com/office/drawing/2014/main" id="{3687200D-5017-4C52-AA2A-0F643DFB2204}"/>
              </a:ext>
            </a:extLst>
          </p:cNvPr>
          <p:cNvPicPr>
            <a:picLocks noChangeAspect="1"/>
          </p:cNvPicPr>
          <p:nvPr/>
        </p:nvPicPr>
        <p:blipFill>
          <a:blip r:embed="rId11"/>
          <a:stretch>
            <a:fillRect/>
          </a:stretch>
        </p:blipFill>
        <p:spPr>
          <a:xfrm>
            <a:off x="36087" y="5179501"/>
            <a:ext cx="1806049" cy="1390967"/>
          </a:xfrm>
          <a:prstGeom prst="rect">
            <a:avLst/>
          </a:prstGeom>
        </p:spPr>
      </p:pic>
      <p:pic>
        <p:nvPicPr>
          <p:cNvPr id="31" name="Picture 30">
            <a:extLst>
              <a:ext uri="{FF2B5EF4-FFF2-40B4-BE49-F238E27FC236}">
                <a16:creationId xmlns:a16="http://schemas.microsoft.com/office/drawing/2014/main" id="{D7F946F7-18DD-4BE4-B0D0-E086E617B44A}"/>
              </a:ext>
            </a:extLst>
          </p:cNvPr>
          <p:cNvPicPr>
            <a:picLocks noChangeAspect="1"/>
          </p:cNvPicPr>
          <p:nvPr/>
        </p:nvPicPr>
        <p:blipFill>
          <a:blip r:embed="rId12"/>
          <a:stretch>
            <a:fillRect/>
          </a:stretch>
        </p:blipFill>
        <p:spPr>
          <a:xfrm>
            <a:off x="1820427" y="5186030"/>
            <a:ext cx="1349827" cy="1384437"/>
          </a:xfrm>
          <a:prstGeom prst="rect">
            <a:avLst/>
          </a:prstGeom>
        </p:spPr>
      </p:pic>
      <p:pic>
        <p:nvPicPr>
          <p:cNvPr id="33" name="Picture 32">
            <a:extLst>
              <a:ext uri="{FF2B5EF4-FFF2-40B4-BE49-F238E27FC236}">
                <a16:creationId xmlns:a16="http://schemas.microsoft.com/office/drawing/2014/main" id="{F834134A-FB1D-450E-83E5-3220AAB5F3BC}"/>
              </a:ext>
            </a:extLst>
          </p:cNvPr>
          <p:cNvPicPr>
            <a:picLocks noChangeAspect="1"/>
          </p:cNvPicPr>
          <p:nvPr/>
        </p:nvPicPr>
        <p:blipFill>
          <a:blip r:embed="rId13"/>
          <a:stretch>
            <a:fillRect/>
          </a:stretch>
        </p:blipFill>
        <p:spPr>
          <a:xfrm>
            <a:off x="3124559" y="5179501"/>
            <a:ext cx="1048053" cy="1390966"/>
          </a:xfrm>
          <a:prstGeom prst="rect">
            <a:avLst/>
          </a:prstGeom>
        </p:spPr>
      </p:pic>
      <p:pic>
        <p:nvPicPr>
          <p:cNvPr id="35" name="Picture 34">
            <a:extLst>
              <a:ext uri="{FF2B5EF4-FFF2-40B4-BE49-F238E27FC236}">
                <a16:creationId xmlns:a16="http://schemas.microsoft.com/office/drawing/2014/main" id="{5642996B-22DF-4409-92A4-D86CCBD9EB6C}"/>
              </a:ext>
            </a:extLst>
          </p:cNvPr>
          <p:cNvPicPr>
            <a:picLocks noChangeAspect="1"/>
          </p:cNvPicPr>
          <p:nvPr/>
        </p:nvPicPr>
        <p:blipFill>
          <a:blip r:embed="rId14"/>
          <a:stretch>
            <a:fillRect/>
          </a:stretch>
        </p:blipFill>
        <p:spPr>
          <a:xfrm>
            <a:off x="4147863" y="5186030"/>
            <a:ext cx="1249222" cy="1193286"/>
          </a:xfrm>
          <a:prstGeom prst="rect">
            <a:avLst/>
          </a:prstGeom>
        </p:spPr>
      </p:pic>
      <p:pic>
        <p:nvPicPr>
          <p:cNvPr id="37" name="Picture 36">
            <a:extLst>
              <a:ext uri="{FF2B5EF4-FFF2-40B4-BE49-F238E27FC236}">
                <a16:creationId xmlns:a16="http://schemas.microsoft.com/office/drawing/2014/main" id="{C8CF99A9-9D1E-4E86-8F18-21956C7ED291}"/>
              </a:ext>
            </a:extLst>
          </p:cNvPr>
          <p:cNvPicPr>
            <a:picLocks noChangeAspect="1"/>
          </p:cNvPicPr>
          <p:nvPr/>
        </p:nvPicPr>
        <p:blipFill>
          <a:blip r:embed="rId15"/>
          <a:stretch>
            <a:fillRect/>
          </a:stretch>
        </p:blipFill>
        <p:spPr>
          <a:xfrm>
            <a:off x="5495634" y="2089389"/>
            <a:ext cx="1448650" cy="1333089"/>
          </a:xfrm>
          <a:prstGeom prst="rect">
            <a:avLst/>
          </a:prstGeom>
        </p:spPr>
      </p:pic>
      <p:pic>
        <p:nvPicPr>
          <p:cNvPr id="39" name="Picture 38">
            <a:extLst>
              <a:ext uri="{FF2B5EF4-FFF2-40B4-BE49-F238E27FC236}">
                <a16:creationId xmlns:a16="http://schemas.microsoft.com/office/drawing/2014/main" id="{DEAD16F1-EA64-4147-AC58-E6BC77337152}"/>
              </a:ext>
            </a:extLst>
          </p:cNvPr>
          <p:cNvPicPr>
            <a:picLocks noChangeAspect="1"/>
          </p:cNvPicPr>
          <p:nvPr/>
        </p:nvPicPr>
        <p:blipFill>
          <a:blip r:embed="rId16"/>
          <a:stretch>
            <a:fillRect/>
          </a:stretch>
        </p:blipFill>
        <p:spPr>
          <a:xfrm>
            <a:off x="6920546" y="2082840"/>
            <a:ext cx="1324835" cy="1333089"/>
          </a:xfrm>
          <a:prstGeom prst="rect">
            <a:avLst/>
          </a:prstGeom>
        </p:spPr>
      </p:pic>
      <p:pic>
        <p:nvPicPr>
          <p:cNvPr id="41" name="Picture 40">
            <a:extLst>
              <a:ext uri="{FF2B5EF4-FFF2-40B4-BE49-F238E27FC236}">
                <a16:creationId xmlns:a16="http://schemas.microsoft.com/office/drawing/2014/main" id="{B02D2E50-1BB0-45AC-A55B-5FF550620AE9}"/>
              </a:ext>
            </a:extLst>
          </p:cNvPr>
          <p:cNvPicPr>
            <a:picLocks noChangeAspect="1"/>
          </p:cNvPicPr>
          <p:nvPr/>
        </p:nvPicPr>
        <p:blipFill>
          <a:blip r:embed="rId17"/>
          <a:stretch>
            <a:fillRect/>
          </a:stretch>
        </p:blipFill>
        <p:spPr>
          <a:xfrm>
            <a:off x="8245381" y="2095295"/>
            <a:ext cx="1637285" cy="1333089"/>
          </a:xfrm>
          <a:prstGeom prst="rect">
            <a:avLst/>
          </a:prstGeom>
        </p:spPr>
      </p:pic>
      <p:pic>
        <p:nvPicPr>
          <p:cNvPr id="43" name="Picture 42">
            <a:extLst>
              <a:ext uri="{FF2B5EF4-FFF2-40B4-BE49-F238E27FC236}">
                <a16:creationId xmlns:a16="http://schemas.microsoft.com/office/drawing/2014/main" id="{55D88009-2F49-4D94-8F19-18FE44BBE0F2}"/>
              </a:ext>
            </a:extLst>
          </p:cNvPr>
          <p:cNvPicPr>
            <a:picLocks noChangeAspect="1"/>
          </p:cNvPicPr>
          <p:nvPr/>
        </p:nvPicPr>
        <p:blipFill>
          <a:blip r:embed="rId18"/>
          <a:stretch>
            <a:fillRect/>
          </a:stretch>
        </p:blipFill>
        <p:spPr>
          <a:xfrm>
            <a:off x="9882666" y="2095911"/>
            <a:ext cx="1422907" cy="1333089"/>
          </a:xfrm>
          <a:prstGeom prst="rect">
            <a:avLst/>
          </a:prstGeom>
        </p:spPr>
      </p:pic>
      <p:pic>
        <p:nvPicPr>
          <p:cNvPr id="45" name="Picture 44">
            <a:extLst>
              <a:ext uri="{FF2B5EF4-FFF2-40B4-BE49-F238E27FC236}">
                <a16:creationId xmlns:a16="http://schemas.microsoft.com/office/drawing/2014/main" id="{9F76EF6B-9DEF-46A2-B1FE-370F4DB362D7}"/>
              </a:ext>
            </a:extLst>
          </p:cNvPr>
          <p:cNvPicPr>
            <a:picLocks noChangeAspect="1"/>
          </p:cNvPicPr>
          <p:nvPr/>
        </p:nvPicPr>
        <p:blipFill>
          <a:blip r:embed="rId19"/>
          <a:stretch>
            <a:fillRect/>
          </a:stretch>
        </p:blipFill>
        <p:spPr>
          <a:xfrm>
            <a:off x="1217727" y="4285908"/>
            <a:ext cx="1433641" cy="860184"/>
          </a:xfrm>
          <a:prstGeom prst="rect">
            <a:avLst/>
          </a:prstGeom>
        </p:spPr>
      </p:pic>
      <p:pic>
        <p:nvPicPr>
          <p:cNvPr id="47" name="Picture 46">
            <a:extLst>
              <a:ext uri="{FF2B5EF4-FFF2-40B4-BE49-F238E27FC236}">
                <a16:creationId xmlns:a16="http://schemas.microsoft.com/office/drawing/2014/main" id="{AE1C728C-EE3E-4ADD-ADEE-C8464652FC38}"/>
              </a:ext>
            </a:extLst>
          </p:cNvPr>
          <p:cNvPicPr>
            <a:picLocks noChangeAspect="1"/>
          </p:cNvPicPr>
          <p:nvPr/>
        </p:nvPicPr>
        <p:blipFill>
          <a:blip r:embed="rId20"/>
          <a:stretch>
            <a:fillRect/>
          </a:stretch>
        </p:blipFill>
        <p:spPr>
          <a:xfrm>
            <a:off x="2651368" y="4291612"/>
            <a:ext cx="1430730" cy="864104"/>
          </a:xfrm>
          <a:prstGeom prst="rect">
            <a:avLst/>
          </a:prstGeom>
        </p:spPr>
      </p:pic>
      <p:pic>
        <p:nvPicPr>
          <p:cNvPr id="49" name="Picture 48">
            <a:extLst>
              <a:ext uri="{FF2B5EF4-FFF2-40B4-BE49-F238E27FC236}">
                <a16:creationId xmlns:a16="http://schemas.microsoft.com/office/drawing/2014/main" id="{ADDB1308-5230-46BB-921E-B999B85FED02}"/>
              </a:ext>
            </a:extLst>
          </p:cNvPr>
          <p:cNvPicPr>
            <a:picLocks noChangeAspect="1"/>
          </p:cNvPicPr>
          <p:nvPr/>
        </p:nvPicPr>
        <p:blipFill>
          <a:blip r:embed="rId21"/>
          <a:stretch>
            <a:fillRect/>
          </a:stretch>
        </p:blipFill>
        <p:spPr>
          <a:xfrm>
            <a:off x="4054945" y="4284947"/>
            <a:ext cx="1278161" cy="860184"/>
          </a:xfrm>
          <a:prstGeom prst="rect">
            <a:avLst/>
          </a:prstGeom>
        </p:spPr>
      </p:pic>
      <p:pic>
        <p:nvPicPr>
          <p:cNvPr id="51" name="Picture 50">
            <a:extLst>
              <a:ext uri="{FF2B5EF4-FFF2-40B4-BE49-F238E27FC236}">
                <a16:creationId xmlns:a16="http://schemas.microsoft.com/office/drawing/2014/main" id="{9F2BDD12-82F6-4907-A46F-894C0599D884}"/>
              </a:ext>
            </a:extLst>
          </p:cNvPr>
          <p:cNvPicPr>
            <a:picLocks noChangeAspect="1"/>
          </p:cNvPicPr>
          <p:nvPr/>
        </p:nvPicPr>
        <p:blipFill>
          <a:blip r:embed="rId22"/>
          <a:stretch>
            <a:fillRect/>
          </a:stretch>
        </p:blipFill>
        <p:spPr>
          <a:xfrm>
            <a:off x="5333106" y="4282495"/>
            <a:ext cx="1851688" cy="861100"/>
          </a:xfrm>
          <a:prstGeom prst="rect">
            <a:avLst/>
          </a:prstGeom>
        </p:spPr>
      </p:pic>
      <p:pic>
        <p:nvPicPr>
          <p:cNvPr id="53" name="Picture 52">
            <a:extLst>
              <a:ext uri="{FF2B5EF4-FFF2-40B4-BE49-F238E27FC236}">
                <a16:creationId xmlns:a16="http://schemas.microsoft.com/office/drawing/2014/main" id="{47F18B8F-B9AC-4FFB-AF80-5963E8A27CDD}"/>
              </a:ext>
            </a:extLst>
          </p:cNvPr>
          <p:cNvPicPr>
            <a:picLocks noChangeAspect="1"/>
          </p:cNvPicPr>
          <p:nvPr/>
        </p:nvPicPr>
        <p:blipFill>
          <a:blip r:embed="rId23"/>
          <a:stretch>
            <a:fillRect/>
          </a:stretch>
        </p:blipFill>
        <p:spPr>
          <a:xfrm>
            <a:off x="7602395" y="3555757"/>
            <a:ext cx="1422907" cy="1535666"/>
          </a:xfrm>
          <a:prstGeom prst="rect">
            <a:avLst/>
          </a:prstGeom>
        </p:spPr>
      </p:pic>
      <p:pic>
        <p:nvPicPr>
          <p:cNvPr id="55" name="Picture 54">
            <a:extLst>
              <a:ext uri="{FF2B5EF4-FFF2-40B4-BE49-F238E27FC236}">
                <a16:creationId xmlns:a16="http://schemas.microsoft.com/office/drawing/2014/main" id="{AFB6C16A-A831-495F-8A84-345BCA1BDE4B}"/>
              </a:ext>
            </a:extLst>
          </p:cNvPr>
          <p:cNvPicPr>
            <a:picLocks noChangeAspect="1"/>
          </p:cNvPicPr>
          <p:nvPr/>
        </p:nvPicPr>
        <p:blipFill>
          <a:blip r:embed="rId24"/>
          <a:stretch>
            <a:fillRect/>
          </a:stretch>
        </p:blipFill>
        <p:spPr>
          <a:xfrm>
            <a:off x="8999006" y="3540308"/>
            <a:ext cx="1146417" cy="1535666"/>
          </a:xfrm>
          <a:prstGeom prst="rect">
            <a:avLst/>
          </a:prstGeom>
        </p:spPr>
      </p:pic>
      <p:pic>
        <p:nvPicPr>
          <p:cNvPr id="57" name="Picture 56">
            <a:extLst>
              <a:ext uri="{FF2B5EF4-FFF2-40B4-BE49-F238E27FC236}">
                <a16:creationId xmlns:a16="http://schemas.microsoft.com/office/drawing/2014/main" id="{097C92A7-FA98-46CE-AE29-B5B1A97C9924}"/>
              </a:ext>
            </a:extLst>
          </p:cNvPr>
          <p:cNvPicPr>
            <a:picLocks noChangeAspect="1"/>
          </p:cNvPicPr>
          <p:nvPr/>
        </p:nvPicPr>
        <p:blipFill>
          <a:blip r:embed="rId25"/>
          <a:stretch>
            <a:fillRect/>
          </a:stretch>
        </p:blipFill>
        <p:spPr>
          <a:xfrm>
            <a:off x="10133757" y="3552189"/>
            <a:ext cx="794003" cy="1523785"/>
          </a:xfrm>
          <a:prstGeom prst="rect">
            <a:avLst/>
          </a:prstGeom>
        </p:spPr>
      </p:pic>
      <p:pic>
        <p:nvPicPr>
          <p:cNvPr id="59" name="Picture 58">
            <a:extLst>
              <a:ext uri="{FF2B5EF4-FFF2-40B4-BE49-F238E27FC236}">
                <a16:creationId xmlns:a16="http://schemas.microsoft.com/office/drawing/2014/main" id="{020B1601-5AF2-4933-864F-05E6830AC539}"/>
              </a:ext>
            </a:extLst>
          </p:cNvPr>
          <p:cNvPicPr>
            <a:picLocks noChangeAspect="1"/>
          </p:cNvPicPr>
          <p:nvPr/>
        </p:nvPicPr>
        <p:blipFill>
          <a:blip r:embed="rId26"/>
          <a:stretch>
            <a:fillRect/>
          </a:stretch>
        </p:blipFill>
        <p:spPr>
          <a:xfrm>
            <a:off x="10927760" y="3552956"/>
            <a:ext cx="1150267" cy="1535666"/>
          </a:xfrm>
          <a:prstGeom prst="rect">
            <a:avLst/>
          </a:prstGeom>
        </p:spPr>
      </p:pic>
      <p:pic>
        <p:nvPicPr>
          <p:cNvPr id="61" name="Picture 60">
            <a:extLst>
              <a:ext uri="{FF2B5EF4-FFF2-40B4-BE49-F238E27FC236}">
                <a16:creationId xmlns:a16="http://schemas.microsoft.com/office/drawing/2014/main" id="{B2F79B71-6DA9-48BA-81BD-3FDFE01BE78B}"/>
              </a:ext>
            </a:extLst>
          </p:cNvPr>
          <p:cNvPicPr>
            <a:picLocks noChangeAspect="1"/>
          </p:cNvPicPr>
          <p:nvPr/>
        </p:nvPicPr>
        <p:blipFill>
          <a:blip r:embed="rId27"/>
          <a:stretch>
            <a:fillRect/>
          </a:stretch>
        </p:blipFill>
        <p:spPr>
          <a:xfrm>
            <a:off x="5521460" y="5173382"/>
            <a:ext cx="1729834" cy="1590009"/>
          </a:xfrm>
          <a:prstGeom prst="rect">
            <a:avLst/>
          </a:prstGeom>
        </p:spPr>
      </p:pic>
      <p:pic>
        <p:nvPicPr>
          <p:cNvPr id="63" name="Picture 62">
            <a:extLst>
              <a:ext uri="{FF2B5EF4-FFF2-40B4-BE49-F238E27FC236}">
                <a16:creationId xmlns:a16="http://schemas.microsoft.com/office/drawing/2014/main" id="{601E31A2-D129-4496-BF67-257530F47BB6}"/>
              </a:ext>
            </a:extLst>
          </p:cNvPr>
          <p:cNvPicPr>
            <a:picLocks noChangeAspect="1"/>
          </p:cNvPicPr>
          <p:nvPr/>
        </p:nvPicPr>
        <p:blipFill>
          <a:blip r:embed="rId28"/>
          <a:stretch>
            <a:fillRect/>
          </a:stretch>
        </p:blipFill>
        <p:spPr>
          <a:xfrm>
            <a:off x="7221485" y="5173382"/>
            <a:ext cx="1396885" cy="1590114"/>
          </a:xfrm>
          <a:prstGeom prst="rect">
            <a:avLst/>
          </a:prstGeom>
        </p:spPr>
      </p:pic>
      <p:pic>
        <p:nvPicPr>
          <p:cNvPr id="65" name="Picture 64">
            <a:extLst>
              <a:ext uri="{FF2B5EF4-FFF2-40B4-BE49-F238E27FC236}">
                <a16:creationId xmlns:a16="http://schemas.microsoft.com/office/drawing/2014/main" id="{B82DA0F6-7314-46A4-BFBA-B63A89FD47CA}"/>
              </a:ext>
            </a:extLst>
          </p:cNvPr>
          <p:cNvPicPr>
            <a:picLocks noChangeAspect="1"/>
          </p:cNvPicPr>
          <p:nvPr/>
        </p:nvPicPr>
        <p:blipFill>
          <a:blip r:embed="rId29"/>
          <a:stretch>
            <a:fillRect/>
          </a:stretch>
        </p:blipFill>
        <p:spPr>
          <a:xfrm>
            <a:off x="8608223" y="5173382"/>
            <a:ext cx="1855186" cy="1555271"/>
          </a:xfrm>
          <a:prstGeom prst="rect">
            <a:avLst/>
          </a:prstGeom>
        </p:spPr>
      </p:pic>
      <p:pic>
        <p:nvPicPr>
          <p:cNvPr id="67" name="Picture 66">
            <a:extLst>
              <a:ext uri="{FF2B5EF4-FFF2-40B4-BE49-F238E27FC236}">
                <a16:creationId xmlns:a16="http://schemas.microsoft.com/office/drawing/2014/main" id="{6F6A729F-6EC2-4EB1-B952-822BBDDA470E}"/>
              </a:ext>
            </a:extLst>
          </p:cNvPr>
          <p:cNvPicPr>
            <a:picLocks noChangeAspect="1"/>
          </p:cNvPicPr>
          <p:nvPr/>
        </p:nvPicPr>
        <p:blipFill>
          <a:blip r:embed="rId30"/>
          <a:stretch>
            <a:fillRect/>
          </a:stretch>
        </p:blipFill>
        <p:spPr>
          <a:xfrm>
            <a:off x="10446912" y="5186030"/>
            <a:ext cx="1689276" cy="1555270"/>
          </a:xfrm>
          <a:prstGeom prst="rect">
            <a:avLst/>
          </a:prstGeom>
        </p:spPr>
      </p:pic>
      <p:pic>
        <p:nvPicPr>
          <p:cNvPr id="69" name="Picture 68">
            <a:extLst>
              <a:ext uri="{FF2B5EF4-FFF2-40B4-BE49-F238E27FC236}">
                <a16:creationId xmlns:a16="http://schemas.microsoft.com/office/drawing/2014/main" id="{D5755AAF-B14F-4449-A152-E2B7A27BE6CD}"/>
              </a:ext>
            </a:extLst>
          </p:cNvPr>
          <p:cNvPicPr>
            <a:picLocks noChangeAspect="1"/>
          </p:cNvPicPr>
          <p:nvPr/>
        </p:nvPicPr>
        <p:blipFill>
          <a:blip r:embed="rId31"/>
          <a:stretch>
            <a:fillRect/>
          </a:stretch>
        </p:blipFill>
        <p:spPr>
          <a:xfrm>
            <a:off x="-9240" y="4192451"/>
            <a:ext cx="1167361" cy="993579"/>
          </a:xfrm>
          <a:prstGeom prst="rect">
            <a:avLst/>
          </a:prstGeom>
        </p:spPr>
      </p:pic>
      <p:pic>
        <p:nvPicPr>
          <p:cNvPr id="71" name="Picture 70">
            <a:extLst>
              <a:ext uri="{FF2B5EF4-FFF2-40B4-BE49-F238E27FC236}">
                <a16:creationId xmlns:a16="http://schemas.microsoft.com/office/drawing/2014/main" id="{9EFA6A8F-C582-4620-AB26-1B65D2D9685B}"/>
              </a:ext>
            </a:extLst>
          </p:cNvPr>
          <p:cNvPicPr>
            <a:picLocks noChangeAspect="1"/>
          </p:cNvPicPr>
          <p:nvPr/>
        </p:nvPicPr>
        <p:blipFill>
          <a:blip r:embed="rId32"/>
          <a:stretch>
            <a:fillRect/>
          </a:stretch>
        </p:blipFill>
        <p:spPr>
          <a:xfrm>
            <a:off x="5682000" y="3506966"/>
            <a:ext cx="1738312" cy="694346"/>
          </a:xfrm>
          <a:prstGeom prst="rect">
            <a:avLst/>
          </a:prstGeom>
        </p:spPr>
      </p:pic>
      <p:pic>
        <p:nvPicPr>
          <p:cNvPr id="73" name="Picture 72">
            <a:extLst>
              <a:ext uri="{FF2B5EF4-FFF2-40B4-BE49-F238E27FC236}">
                <a16:creationId xmlns:a16="http://schemas.microsoft.com/office/drawing/2014/main" id="{127BBE69-5594-4315-B353-13AD84095A4C}"/>
              </a:ext>
            </a:extLst>
          </p:cNvPr>
          <p:cNvPicPr>
            <a:picLocks noChangeAspect="1"/>
          </p:cNvPicPr>
          <p:nvPr/>
        </p:nvPicPr>
        <p:blipFill>
          <a:blip r:embed="rId33"/>
          <a:stretch>
            <a:fillRect/>
          </a:stretch>
        </p:blipFill>
        <p:spPr>
          <a:xfrm>
            <a:off x="11206161" y="1897719"/>
            <a:ext cx="904651" cy="766987"/>
          </a:xfrm>
          <a:prstGeom prst="rect">
            <a:avLst/>
          </a:prstGeom>
        </p:spPr>
      </p:pic>
      <p:pic>
        <p:nvPicPr>
          <p:cNvPr id="75" name="Picture 74">
            <a:extLst>
              <a:ext uri="{FF2B5EF4-FFF2-40B4-BE49-F238E27FC236}">
                <a16:creationId xmlns:a16="http://schemas.microsoft.com/office/drawing/2014/main" id="{7CA1EC9C-6B5F-4422-AC50-DD54700B9F23}"/>
              </a:ext>
            </a:extLst>
          </p:cNvPr>
          <p:cNvPicPr>
            <a:picLocks noChangeAspect="1"/>
          </p:cNvPicPr>
          <p:nvPr/>
        </p:nvPicPr>
        <p:blipFill>
          <a:blip r:embed="rId34"/>
          <a:stretch>
            <a:fillRect/>
          </a:stretch>
        </p:blipFill>
        <p:spPr>
          <a:xfrm>
            <a:off x="11284302" y="2664707"/>
            <a:ext cx="900113" cy="751222"/>
          </a:xfrm>
          <a:prstGeom prst="rect">
            <a:avLst/>
          </a:prstGeom>
        </p:spPr>
      </p:pic>
      <p:pic>
        <p:nvPicPr>
          <p:cNvPr id="77" name="Picture 76">
            <a:extLst>
              <a:ext uri="{FF2B5EF4-FFF2-40B4-BE49-F238E27FC236}">
                <a16:creationId xmlns:a16="http://schemas.microsoft.com/office/drawing/2014/main" id="{A88234B7-B032-4A80-A1E5-39E8F12BFA86}"/>
              </a:ext>
            </a:extLst>
          </p:cNvPr>
          <p:cNvPicPr>
            <a:picLocks noChangeAspect="1"/>
          </p:cNvPicPr>
          <p:nvPr/>
        </p:nvPicPr>
        <p:blipFill>
          <a:blip r:embed="rId35"/>
          <a:stretch>
            <a:fillRect/>
          </a:stretch>
        </p:blipFill>
        <p:spPr>
          <a:xfrm>
            <a:off x="2993095" y="6368866"/>
            <a:ext cx="1048053" cy="419222"/>
          </a:xfrm>
          <a:prstGeom prst="rect">
            <a:avLst/>
          </a:prstGeom>
        </p:spPr>
      </p:pic>
      <p:pic>
        <p:nvPicPr>
          <p:cNvPr id="79" name="Picture 78">
            <a:extLst>
              <a:ext uri="{FF2B5EF4-FFF2-40B4-BE49-F238E27FC236}">
                <a16:creationId xmlns:a16="http://schemas.microsoft.com/office/drawing/2014/main" id="{A3D87E32-299C-4BD9-929D-614B64C4EF26}"/>
              </a:ext>
            </a:extLst>
          </p:cNvPr>
          <p:cNvPicPr>
            <a:picLocks noChangeAspect="1"/>
          </p:cNvPicPr>
          <p:nvPr/>
        </p:nvPicPr>
        <p:blipFill>
          <a:blip r:embed="rId36"/>
          <a:stretch>
            <a:fillRect/>
          </a:stretch>
        </p:blipFill>
        <p:spPr>
          <a:xfrm>
            <a:off x="898487" y="6290171"/>
            <a:ext cx="973458" cy="539689"/>
          </a:xfrm>
          <a:prstGeom prst="rect">
            <a:avLst/>
          </a:prstGeom>
        </p:spPr>
      </p:pic>
      <p:pic>
        <p:nvPicPr>
          <p:cNvPr id="81" name="Picture 80">
            <a:extLst>
              <a:ext uri="{FF2B5EF4-FFF2-40B4-BE49-F238E27FC236}">
                <a16:creationId xmlns:a16="http://schemas.microsoft.com/office/drawing/2014/main" id="{DEC24AA7-52F4-4E90-B70E-FA3EBD833FD2}"/>
              </a:ext>
            </a:extLst>
          </p:cNvPr>
          <p:cNvPicPr>
            <a:picLocks noChangeAspect="1"/>
          </p:cNvPicPr>
          <p:nvPr/>
        </p:nvPicPr>
        <p:blipFill>
          <a:blip r:embed="rId37"/>
          <a:stretch>
            <a:fillRect/>
          </a:stretch>
        </p:blipFill>
        <p:spPr>
          <a:xfrm>
            <a:off x="5602164" y="1316671"/>
            <a:ext cx="1412656" cy="681281"/>
          </a:xfrm>
          <a:prstGeom prst="rect">
            <a:avLst/>
          </a:prstGeom>
        </p:spPr>
      </p:pic>
      <p:pic>
        <p:nvPicPr>
          <p:cNvPr id="83" name="Picture 82">
            <a:extLst>
              <a:ext uri="{FF2B5EF4-FFF2-40B4-BE49-F238E27FC236}">
                <a16:creationId xmlns:a16="http://schemas.microsoft.com/office/drawing/2014/main" id="{0E4E5735-5D61-4E9F-8B0A-6C0AE74B3C9E}"/>
              </a:ext>
            </a:extLst>
          </p:cNvPr>
          <p:cNvPicPr>
            <a:picLocks noChangeAspect="1"/>
          </p:cNvPicPr>
          <p:nvPr/>
        </p:nvPicPr>
        <p:blipFill>
          <a:blip r:embed="rId38"/>
          <a:stretch>
            <a:fillRect/>
          </a:stretch>
        </p:blipFill>
        <p:spPr>
          <a:xfrm>
            <a:off x="7131252" y="1373460"/>
            <a:ext cx="338675" cy="656443"/>
          </a:xfrm>
          <a:prstGeom prst="rect">
            <a:avLst/>
          </a:prstGeom>
        </p:spPr>
      </p:pic>
    </p:spTree>
    <p:extLst>
      <p:ext uri="{BB962C8B-B14F-4D97-AF65-F5344CB8AC3E}">
        <p14:creationId xmlns:p14="http://schemas.microsoft.com/office/powerpoint/2010/main" val="3255820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FRENCH</a:t>
            </a:r>
          </a:p>
        </p:txBody>
      </p:sp>
      <p:pic>
        <p:nvPicPr>
          <p:cNvPr id="6" name="Picture 5">
            <a:extLst>
              <a:ext uri="{FF2B5EF4-FFF2-40B4-BE49-F238E27FC236}">
                <a16:creationId xmlns:a16="http://schemas.microsoft.com/office/drawing/2014/main" id="{6C684ABA-ECA9-4695-966D-DC77DC7EB3AB}"/>
              </a:ext>
            </a:extLst>
          </p:cNvPr>
          <p:cNvPicPr>
            <a:picLocks noChangeAspect="1"/>
          </p:cNvPicPr>
          <p:nvPr/>
        </p:nvPicPr>
        <p:blipFill>
          <a:blip r:embed="rId3"/>
          <a:stretch>
            <a:fillRect/>
          </a:stretch>
        </p:blipFill>
        <p:spPr>
          <a:xfrm>
            <a:off x="64650" y="700452"/>
            <a:ext cx="1202175" cy="1732240"/>
          </a:xfrm>
          <a:prstGeom prst="rect">
            <a:avLst/>
          </a:prstGeom>
        </p:spPr>
      </p:pic>
      <p:pic>
        <p:nvPicPr>
          <p:cNvPr id="8" name="Picture 7">
            <a:extLst>
              <a:ext uri="{FF2B5EF4-FFF2-40B4-BE49-F238E27FC236}">
                <a16:creationId xmlns:a16="http://schemas.microsoft.com/office/drawing/2014/main" id="{76ED50EA-8B7C-475B-BF8F-A4AC3BD457CB}"/>
              </a:ext>
            </a:extLst>
          </p:cNvPr>
          <p:cNvPicPr>
            <a:picLocks noChangeAspect="1"/>
          </p:cNvPicPr>
          <p:nvPr/>
        </p:nvPicPr>
        <p:blipFill>
          <a:blip r:embed="rId4"/>
          <a:stretch>
            <a:fillRect/>
          </a:stretch>
        </p:blipFill>
        <p:spPr>
          <a:xfrm>
            <a:off x="1266826" y="700451"/>
            <a:ext cx="801076" cy="1732241"/>
          </a:xfrm>
          <a:prstGeom prst="rect">
            <a:avLst/>
          </a:prstGeom>
        </p:spPr>
      </p:pic>
      <p:pic>
        <p:nvPicPr>
          <p:cNvPr id="10" name="Picture 9">
            <a:extLst>
              <a:ext uri="{FF2B5EF4-FFF2-40B4-BE49-F238E27FC236}">
                <a16:creationId xmlns:a16="http://schemas.microsoft.com/office/drawing/2014/main" id="{892FD77B-CF59-4342-9F55-133509E561CF}"/>
              </a:ext>
            </a:extLst>
          </p:cNvPr>
          <p:cNvPicPr>
            <a:picLocks noChangeAspect="1"/>
          </p:cNvPicPr>
          <p:nvPr/>
        </p:nvPicPr>
        <p:blipFill>
          <a:blip r:embed="rId5"/>
          <a:stretch>
            <a:fillRect/>
          </a:stretch>
        </p:blipFill>
        <p:spPr>
          <a:xfrm>
            <a:off x="2067902" y="700451"/>
            <a:ext cx="1453653" cy="1732240"/>
          </a:xfrm>
          <a:prstGeom prst="rect">
            <a:avLst/>
          </a:prstGeom>
        </p:spPr>
      </p:pic>
      <p:pic>
        <p:nvPicPr>
          <p:cNvPr id="12" name="Picture 11">
            <a:extLst>
              <a:ext uri="{FF2B5EF4-FFF2-40B4-BE49-F238E27FC236}">
                <a16:creationId xmlns:a16="http://schemas.microsoft.com/office/drawing/2014/main" id="{C3CD8990-9DC8-42F2-A981-85D098056BB1}"/>
              </a:ext>
            </a:extLst>
          </p:cNvPr>
          <p:cNvPicPr>
            <a:picLocks noChangeAspect="1"/>
          </p:cNvPicPr>
          <p:nvPr/>
        </p:nvPicPr>
        <p:blipFill>
          <a:blip r:embed="rId6"/>
          <a:stretch>
            <a:fillRect/>
          </a:stretch>
        </p:blipFill>
        <p:spPr>
          <a:xfrm>
            <a:off x="3521556" y="695872"/>
            <a:ext cx="1485814" cy="1732241"/>
          </a:xfrm>
          <a:prstGeom prst="rect">
            <a:avLst/>
          </a:prstGeom>
        </p:spPr>
      </p:pic>
      <p:pic>
        <p:nvPicPr>
          <p:cNvPr id="14" name="Picture 13">
            <a:extLst>
              <a:ext uri="{FF2B5EF4-FFF2-40B4-BE49-F238E27FC236}">
                <a16:creationId xmlns:a16="http://schemas.microsoft.com/office/drawing/2014/main" id="{0894551F-F7D1-4F1B-A2CC-9486899DD767}"/>
              </a:ext>
            </a:extLst>
          </p:cNvPr>
          <p:cNvPicPr>
            <a:picLocks noChangeAspect="1"/>
          </p:cNvPicPr>
          <p:nvPr/>
        </p:nvPicPr>
        <p:blipFill>
          <a:blip r:embed="rId7"/>
          <a:stretch>
            <a:fillRect/>
          </a:stretch>
        </p:blipFill>
        <p:spPr>
          <a:xfrm>
            <a:off x="1603157" y="2561581"/>
            <a:ext cx="1673464" cy="1438680"/>
          </a:xfrm>
          <a:prstGeom prst="rect">
            <a:avLst/>
          </a:prstGeom>
        </p:spPr>
      </p:pic>
      <p:pic>
        <p:nvPicPr>
          <p:cNvPr id="16" name="Picture 15">
            <a:extLst>
              <a:ext uri="{FF2B5EF4-FFF2-40B4-BE49-F238E27FC236}">
                <a16:creationId xmlns:a16="http://schemas.microsoft.com/office/drawing/2014/main" id="{8C018A5C-4A47-4535-B547-2B76673A9BCC}"/>
              </a:ext>
            </a:extLst>
          </p:cNvPr>
          <p:cNvPicPr>
            <a:picLocks noChangeAspect="1"/>
          </p:cNvPicPr>
          <p:nvPr/>
        </p:nvPicPr>
        <p:blipFill>
          <a:blip r:embed="rId8"/>
          <a:stretch>
            <a:fillRect/>
          </a:stretch>
        </p:blipFill>
        <p:spPr>
          <a:xfrm>
            <a:off x="3273335" y="2567707"/>
            <a:ext cx="1422885" cy="1442856"/>
          </a:xfrm>
          <a:prstGeom prst="rect">
            <a:avLst/>
          </a:prstGeom>
        </p:spPr>
      </p:pic>
      <p:pic>
        <p:nvPicPr>
          <p:cNvPr id="18" name="Picture 17">
            <a:extLst>
              <a:ext uri="{FF2B5EF4-FFF2-40B4-BE49-F238E27FC236}">
                <a16:creationId xmlns:a16="http://schemas.microsoft.com/office/drawing/2014/main" id="{1D44AD29-E7F1-443F-9A9D-001BB8A1AA47}"/>
              </a:ext>
            </a:extLst>
          </p:cNvPr>
          <p:cNvPicPr>
            <a:picLocks noChangeAspect="1"/>
          </p:cNvPicPr>
          <p:nvPr/>
        </p:nvPicPr>
        <p:blipFill>
          <a:blip r:embed="rId9"/>
          <a:stretch>
            <a:fillRect/>
          </a:stretch>
        </p:blipFill>
        <p:spPr>
          <a:xfrm>
            <a:off x="4692934" y="2578687"/>
            <a:ext cx="1940863" cy="1431876"/>
          </a:xfrm>
          <a:prstGeom prst="rect">
            <a:avLst/>
          </a:prstGeom>
        </p:spPr>
      </p:pic>
      <p:pic>
        <p:nvPicPr>
          <p:cNvPr id="20" name="Picture 19">
            <a:extLst>
              <a:ext uri="{FF2B5EF4-FFF2-40B4-BE49-F238E27FC236}">
                <a16:creationId xmlns:a16="http://schemas.microsoft.com/office/drawing/2014/main" id="{6C6039DB-BCE0-4458-B68A-8997C7C508C4}"/>
              </a:ext>
            </a:extLst>
          </p:cNvPr>
          <p:cNvPicPr>
            <a:picLocks noChangeAspect="1"/>
          </p:cNvPicPr>
          <p:nvPr/>
        </p:nvPicPr>
        <p:blipFill>
          <a:blip r:embed="rId10"/>
          <a:stretch>
            <a:fillRect/>
          </a:stretch>
        </p:blipFill>
        <p:spPr>
          <a:xfrm>
            <a:off x="6633797" y="2561581"/>
            <a:ext cx="1781627" cy="1448982"/>
          </a:xfrm>
          <a:prstGeom prst="rect">
            <a:avLst/>
          </a:prstGeom>
        </p:spPr>
      </p:pic>
      <p:pic>
        <p:nvPicPr>
          <p:cNvPr id="22" name="Picture 21">
            <a:extLst>
              <a:ext uri="{FF2B5EF4-FFF2-40B4-BE49-F238E27FC236}">
                <a16:creationId xmlns:a16="http://schemas.microsoft.com/office/drawing/2014/main" id="{82737875-A507-4738-B237-9E295EABD0E9}"/>
              </a:ext>
            </a:extLst>
          </p:cNvPr>
          <p:cNvPicPr>
            <a:picLocks noChangeAspect="1"/>
          </p:cNvPicPr>
          <p:nvPr/>
        </p:nvPicPr>
        <p:blipFill>
          <a:blip r:embed="rId11"/>
          <a:stretch>
            <a:fillRect/>
          </a:stretch>
        </p:blipFill>
        <p:spPr>
          <a:xfrm>
            <a:off x="64650" y="5754832"/>
            <a:ext cx="1890713" cy="1000125"/>
          </a:xfrm>
          <a:prstGeom prst="rect">
            <a:avLst/>
          </a:prstGeom>
        </p:spPr>
      </p:pic>
      <p:pic>
        <p:nvPicPr>
          <p:cNvPr id="24" name="Picture 23">
            <a:extLst>
              <a:ext uri="{FF2B5EF4-FFF2-40B4-BE49-F238E27FC236}">
                <a16:creationId xmlns:a16="http://schemas.microsoft.com/office/drawing/2014/main" id="{C7C71EDA-C610-4FC8-B306-77D665E60FAC}"/>
              </a:ext>
            </a:extLst>
          </p:cNvPr>
          <p:cNvPicPr>
            <a:picLocks noChangeAspect="1"/>
          </p:cNvPicPr>
          <p:nvPr/>
        </p:nvPicPr>
        <p:blipFill>
          <a:blip r:embed="rId12"/>
          <a:stretch>
            <a:fillRect/>
          </a:stretch>
        </p:blipFill>
        <p:spPr>
          <a:xfrm>
            <a:off x="1955363" y="5754832"/>
            <a:ext cx="1785011" cy="1006929"/>
          </a:xfrm>
          <a:prstGeom prst="rect">
            <a:avLst/>
          </a:prstGeom>
        </p:spPr>
      </p:pic>
      <p:pic>
        <p:nvPicPr>
          <p:cNvPr id="26" name="Picture 25">
            <a:extLst>
              <a:ext uri="{FF2B5EF4-FFF2-40B4-BE49-F238E27FC236}">
                <a16:creationId xmlns:a16="http://schemas.microsoft.com/office/drawing/2014/main" id="{C278CDFF-ACC1-4F10-961E-07647D174075}"/>
              </a:ext>
            </a:extLst>
          </p:cNvPr>
          <p:cNvPicPr>
            <a:picLocks noChangeAspect="1"/>
          </p:cNvPicPr>
          <p:nvPr/>
        </p:nvPicPr>
        <p:blipFill>
          <a:blip r:embed="rId13"/>
          <a:stretch>
            <a:fillRect/>
          </a:stretch>
        </p:blipFill>
        <p:spPr>
          <a:xfrm>
            <a:off x="3741336" y="5753898"/>
            <a:ext cx="2354664" cy="997929"/>
          </a:xfrm>
          <a:prstGeom prst="rect">
            <a:avLst/>
          </a:prstGeom>
        </p:spPr>
      </p:pic>
      <p:pic>
        <p:nvPicPr>
          <p:cNvPr id="28" name="Picture 27">
            <a:extLst>
              <a:ext uri="{FF2B5EF4-FFF2-40B4-BE49-F238E27FC236}">
                <a16:creationId xmlns:a16="http://schemas.microsoft.com/office/drawing/2014/main" id="{A9EE91F8-2E00-4963-AFF9-AC675CC07D49}"/>
              </a:ext>
            </a:extLst>
          </p:cNvPr>
          <p:cNvPicPr>
            <a:picLocks noChangeAspect="1"/>
          </p:cNvPicPr>
          <p:nvPr/>
        </p:nvPicPr>
        <p:blipFill>
          <a:blip r:embed="rId14"/>
          <a:stretch>
            <a:fillRect/>
          </a:stretch>
        </p:blipFill>
        <p:spPr>
          <a:xfrm>
            <a:off x="6096963" y="5753898"/>
            <a:ext cx="2297429" cy="997929"/>
          </a:xfrm>
          <a:prstGeom prst="rect">
            <a:avLst/>
          </a:prstGeom>
        </p:spPr>
      </p:pic>
      <p:pic>
        <p:nvPicPr>
          <p:cNvPr id="30" name="Picture 29">
            <a:extLst>
              <a:ext uri="{FF2B5EF4-FFF2-40B4-BE49-F238E27FC236}">
                <a16:creationId xmlns:a16="http://schemas.microsoft.com/office/drawing/2014/main" id="{920AD8A5-EA8F-4AA8-9CF1-FB410C30C4B8}"/>
              </a:ext>
            </a:extLst>
          </p:cNvPr>
          <p:cNvPicPr>
            <a:picLocks noChangeAspect="1"/>
          </p:cNvPicPr>
          <p:nvPr/>
        </p:nvPicPr>
        <p:blipFill>
          <a:blip r:embed="rId15"/>
          <a:stretch>
            <a:fillRect/>
          </a:stretch>
        </p:blipFill>
        <p:spPr>
          <a:xfrm>
            <a:off x="8564592" y="738823"/>
            <a:ext cx="1889692" cy="2491561"/>
          </a:xfrm>
          <a:prstGeom prst="rect">
            <a:avLst/>
          </a:prstGeom>
        </p:spPr>
      </p:pic>
      <p:pic>
        <p:nvPicPr>
          <p:cNvPr id="32" name="Picture 31">
            <a:extLst>
              <a:ext uri="{FF2B5EF4-FFF2-40B4-BE49-F238E27FC236}">
                <a16:creationId xmlns:a16="http://schemas.microsoft.com/office/drawing/2014/main" id="{F6079371-24BC-4E7B-967F-E5D07344FAEA}"/>
              </a:ext>
            </a:extLst>
          </p:cNvPr>
          <p:cNvPicPr>
            <a:picLocks noChangeAspect="1"/>
          </p:cNvPicPr>
          <p:nvPr/>
        </p:nvPicPr>
        <p:blipFill>
          <a:blip r:embed="rId16"/>
          <a:stretch>
            <a:fillRect/>
          </a:stretch>
        </p:blipFill>
        <p:spPr>
          <a:xfrm>
            <a:off x="10429947" y="718365"/>
            <a:ext cx="1697403" cy="2510535"/>
          </a:xfrm>
          <a:prstGeom prst="rect">
            <a:avLst/>
          </a:prstGeom>
        </p:spPr>
      </p:pic>
      <p:pic>
        <p:nvPicPr>
          <p:cNvPr id="34" name="Picture 33">
            <a:extLst>
              <a:ext uri="{FF2B5EF4-FFF2-40B4-BE49-F238E27FC236}">
                <a16:creationId xmlns:a16="http://schemas.microsoft.com/office/drawing/2014/main" id="{B067E575-E6E6-482C-9B3D-824284118EB0}"/>
              </a:ext>
            </a:extLst>
          </p:cNvPr>
          <p:cNvPicPr>
            <a:picLocks noChangeAspect="1"/>
          </p:cNvPicPr>
          <p:nvPr/>
        </p:nvPicPr>
        <p:blipFill>
          <a:blip r:embed="rId17"/>
          <a:stretch>
            <a:fillRect/>
          </a:stretch>
        </p:blipFill>
        <p:spPr>
          <a:xfrm>
            <a:off x="8564592" y="3228900"/>
            <a:ext cx="1913887" cy="2128838"/>
          </a:xfrm>
          <a:prstGeom prst="rect">
            <a:avLst/>
          </a:prstGeom>
        </p:spPr>
      </p:pic>
      <p:pic>
        <p:nvPicPr>
          <p:cNvPr id="36" name="Picture 35">
            <a:extLst>
              <a:ext uri="{FF2B5EF4-FFF2-40B4-BE49-F238E27FC236}">
                <a16:creationId xmlns:a16="http://schemas.microsoft.com/office/drawing/2014/main" id="{0C4B2F1E-3765-4BD0-B55B-EA6EAAE0DE8B}"/>
              </a:ext>
            </a:extLst>
          </p:cNvPr>
          <p:cNvPicPr>
            <a:picLocks noChangeAspect="1"/>
          </p:cNvPicPr>
          <p:nvPr/>
        </p:nvPicPr>
        <p:blipFill>
          <a:blip r:embed="rId18"/>
          <a:stretch>
            <a:fillRect/>
          </a:stretch>
        </p:blipFill>
        <p:spPr>
          <a:xfrm>
            <a:off x="10429946" y="3228900"/>
            <a:ext cx="1697403" cy="2112595"/>
          </a:xfrm>
          <a:prstGeom prst="rect">
            <a:avLst/>
          </a:prstGeom>
        </p:spPr>
      </p:pic>
      <p:pic>
        <p:nvPicPr>
          <p:cNvPr id="38" name="Picture 37">
            <a:extLst>
              <a:ext uri="{FF2B5EF4-FFF2-40B4-BE49-F238E27FC236}">
                <a16:creationId xmlns:a16="http://schemas.microsoft.com/office/drawing/2014/main" id="{5E9DD812-E985-4C3F-A78F-2AB19E8D3C5C}"/>
              </a:ext>
            </a:extLst>
          </p:cNvPr>
          <p:cNvPicPr>
            <a:picLocks noChangeAspect="1"/>
          </p:cNvPicPr>
          <p:nvPr/>
        </p:nvPicPr>
        <p:blipFill>
          <a:blip r:embed="rId19"/>
          <a:stretch>
            <a:fillRect/>
          </a:stretch>
        </p:blipFill>
        <p:spPr>
          <a:xfrm>
            <a:off x="140535" y="4141858"/>
            <a:ext cx="3575572" cy="1438680"/>
          </a:xfrm>
          <a:prstGeom prst="rect">
            <a:avLst/>
          </a:prstGeom>
        </p:spPr>
      </p:pic>
      <p:pic>
        <p:nvPicPr>
          <p:cNvPr id="40" name="Picture 39">
            <a:extLst>
              <a:ext uri="{FF2B5EF4-FFF2-40B4-BE49-F238E27FC236}">
                <a16:creationId xmlns:a16="http://schemas.microsoft.com/office/drawing/2014/main" id="{6B493F7D-68FF-4C3B-9EC9-209D1089555C}"/>
              </a:ext>
            </a:extLst>
          </p:cNvPr>
          <p:cNvPicPr>
            <a:picLocks noChangeAspect="1"/>
          </p:cNvPicPr>
          <p:nvPr/>
        </p:nvPicPr>
        <p:blipFill>
          <a:blip r:embed="rId20"/>
          <a:stretch>
            <a:fillRect/>
          </a:stretch>
        </p:blipFill>
        <p:spPr>
          <a:xfrm>
            <a:off x="3716107" y="4152160"/>
            <a:ext cx="2315238" cy="1428378"/>
          </a:xfrm>
          <a:prstGeom prst="rect">
            <a:avLst/>
          </a:prstGeom>
        </p:spPr>
      </p:pic>
      <p:pic>
        <p:nvPicPr>
          <p:cNvPr id="42" name="Picture 41">
            <a:extLst>
              <a:ext uri="{FF2B5EF4-FFF2-40B4-BE49-F238E27FC236}">
                <a16:creationId xmlns:a16="http://schemas.microsoft.com/office/drawing/2014/main" id="{4AA16D60-726A-4E4D-817F-AD2397D5D992}"/>
              </a:ext>
            </a:extLst>
          </p:cNvPr>
          <p:cNvPicPr>
            <a:picLocks noChangeAspect="1"/>
          </p:cNvPicPr>
          <p:nvPr/>
        </p:nvPicPr>
        <p:blipFill>
          <a:blip r:embed="rId21"/>
          <a:stretch>
            <a:fillRect/>
          </a:stretch>
        </p:blipFill>
        <p:spPr>
          <a:xfrm>
            <a:off x="6030753" y="4141858"/>
            <a:ext cx="1567255" cy="1428378"/>
          </a:xfrm>
          <a:prstGeom prst="rect">
            <a:avLst/>
          </a:prstGeom>
        </p:spPr>
      </p:pic>
      <p:pic>
        <p:nvPicPr>
          <p:cNvPr id="44" name="Picture 43">
            <a:extLst>
              <a:ext uri="{FF2B5EF4-FFF2-40B4-BE49-F238E27FC236}">
                <a16:creationId xmlns:a16="http://schemas.microsoft.com/office/drawing/2014/main" id="{E580CC93-4D35-4C50-A172-36FCB0925F41}"/>
              </a:ext>
            </a:extLst>
          </p:cNvPr>
          <p:cNvPicPr>
            <a:picLocks noChangeAspect="1"/>
          </p:cNvPicPr>
          <p:nvPr/>
        </p:nvPicPr>
        <p:blipFill>
          <a:blip r:embed="rId22"/>
          <a:stretch>
            <a:fillRect/>
          </a:stretch>
        </p:blipFill>
        <p:spPr>
          <a:xfrm>
            <a:off x="8564592" y="5604559"/>
            <a:ext cx="1266825" cy="740771"/>
          </a:xfrm>
          <a:prstGeom prst="rect">
            <a:avLst/>
          </a:prstGeom>
        </p:spPr>
      </p:pic>
      <p:pic>
        <p:nvPicPr>
          <p:cNvPr id="86" name="Picture 85">
            <a:extLst>
              <a:ext uri="{FF2B5EF4-FFF2-40B4-BE49-F238E27FC236}">
                <a16:creationId xmlns:a16="http://schemas.microsoft.com/office/drawing/2014/main" id="{2B965EDC-656B-46E0-B591-BAA0E120FABA}"/>
              </a:ext>
            </a:extLst>
          </p:cNvPr>
          <p:cNvPicPr>
            <a:picLocks noChangeAspect="1"/>
          </p:cNvPicPr>
          <p:nvPr/>
        </p:nvPicPr>
        <p:blipFill>
          <a:blip r:embed="rId23"/>
          <a:stretch>
            <a:fillRect/>
          </a:stretch>
        </p:blipFill>
        <p:spPr>
          <a:xfrm>
            <a:off x="9831416" y="5593092"/>
            <a:ext cx="1697403" cy="770600"/>
          </a:xfrm>
          <a:prstGeom prst="rect">
            <a:avLst/>
          </a:prstGeom>
        </p:spPr>
      </p:pic>
      <p:pic>
        <p:nvPicPr>
          <p:cNvPr id="88" name="Picture 87">
            <a:extLst>
              <a:ext uri="{FF2B5EF4-FFF2-40B4-BE49-F238E27FC236}">
                <a16:creationId xmlns:a16="http://schemas.microsoft.com/office/drawing/2014/main" id="{478D09D6-4A66-4F7B-B666-8CBE75685163}"/>
              </a:ext>
            </a:extLst>
          </p:cNvPr>
          <p:cNvPicPr>
            <a:picLocks noChangeAspect="1"/>
          </p:cNvPicPr>
          <p:nvPr/>
        </p:nvPicPr>
        <p:blipFill>
          <a:blip r:embed="rId24"/>
          <a:stretch>
            <a:fillRect/>
          </a:stretch>
        </p:blipFill>
        <p:spPr>
          <a:xfrm>
            <a:off x="8505615" y="6345854"/>
            <a:ext cx="1889692" cy="405973"/>
          </a:xfrm>
          <a:prstGeom prst="rect">
            <a:avLst/>
          </a:prstGeom>
        </p:spPr>
      </p:pic>
      <p:pic>
        <p:nvPicPr>
          <p:cNvPr id="90" name="Picture 89">
            <a:extLst>
              <a:ext uri="{FF2B5EF4-FFF2-40B4-BE49-F238E27FC236}">
                <a16:creationId xmlns:a16="http://schemas.microsoft.com/office/drawing/2014/main" id="{9E9740DA-202D-411B-BF3D-F2ADB8FD4E65}"/>
              </a:ext>
            </a:extLst>
          </p:cNvPr>
          <p:cNvPicPr>
            <a:picLocks noChangeAspect="1"/>
          </p:cNvPicPr>
          <p:nvPr/>
        </p:nvPicPr>
        <p:blipFill>
          <a:blip r:embed="rId25"/>
          <a:stretch>
            <a:fillRect/>
          </a:stretch>
        </p:blipFill>
        <p:spPr>
          <a:xfrm>
            <a:off x="10395307" y="6346379"/>
            <a:ext cx="1750755" cy="405972"/>
          </a:xfrm>
          <a:prstGeom prst="rect">
            <a:avLst/>
          </a:prstGeom>
        </p:spPr>
      </p:pic>
      <p:pic>
        <p:nvPicPr>
          <p:cNvPr id="92" name="Picture 91">
            <a:extLst>
              <a:ext uri="{FF2B5EF4-FFF2-40B4-BE49-F238E27FC236}">
                <a16:creationId xmlns:a16="http://schemas.microsoft.com/office/drawing/2014/main" id="{1FBBB3F2-52C4-4099-A4BC-4F56373F7BBA}"/>
              </a:ext>
            </a:extLst>
          </p:cNvPr>
          <p:cNvPicPr>
            <a:picLocks noChangeAspect="1"/>
          </p:cNvPicPr>
          <p:nvPr/>
        </p:nvPicPr>
        <p:blipFill>
          <a:blip r:embed="rId26"/>
          <a:stretch>
            <a:fillRect/>
          </a:stretch>
        </p:blipFill>
        <p:spPr>
          <a:xfrm>
            <a:off x="5351910" y="852991"/>
            <a:ext cx="2868141" cy="1458474"/>
          </a:xfrm>
          <a:prstGeom prst="rect">
            <a:avLst/>
          </a:prstGeom>
        </p:spPr>
      </p:pic>
      <p:pic>
        <p:nvPicPr>
          <p:cNvPr id="94" name="Picture 93">
            <a:extLst>
              <a:ext uri="{FF2B5EF4-FFF2-40B4-BE49-F238E27FC236}">
                <a16:creationId xmlns:a16="http://schemas.microsoft.com/office/drawing/2014/main" id="{41D531DC-576F-4A79-BA36-F7843267D190}"/>
              </a:ext>
            </a:extLst>
          </p:cNvPr>
          <p:cNvPicPr>
            <a:picLocks noChangeAspect="1"/>
          </p:cNvPicPr>
          <p:nvPr/>
        </p:nvPicPr>
        <p:blipFill>
          <a:blip r:embed="rId27"/>
          <a:stretch>
            <a:fillRect/>
          </a:stretch>
        </p:blipFill>
        <p:spPr>
          <a:xfrm>
            <a:off x="64649" y="2765227"/>
            <a:ext cx="1527303" cy="1092398"/>
          </a:xfrm>
          <a:prstGeom prst="rect">
            <a:avLst/>
          </a:prstGeom>
        </p:spPr>
      </p:pic>
      <p:pic>
        <p:nvPicPr>
          <p:cNvPr id="96" name="Picture 95">
            <a:extLst>
              <a:ext uri="{FF2B5EF4-FFF2-40B4-BE49-F238E27FC236}">
                <a16:creationId xmlns:a16="http://schemas.microsoft.com/office/drawing/2014/main" id="{1FB0FDCD-AD6B-4AE1-9DF9-2875BD158B3A}"/>
              </a:ext>
            </a:extLst>
          </p:cNvPr>
          <p:cNvPicPr>
            <a:picLocks noChangeAspect="1"/>
          </p:cNvPicPr>
          <p:nvPr/>
        </p:nvPicPr>
        <p:blipFill>
          <a:blip r:embed="rId28"/>
          <a:stretch>
            <a:fillRect/>
          </a:stretch>
        </p:blipFill>
        <p:spPr>
          <a:xfrm>
            <a:off x="7626530" y="4296453"/>
            <a:ext cx="909540" cy="1119188"/>
          </a:xfrm>
          <a:prstGeom prst="rect">
            <a:avLst/>
          </a:prstGeom>
        </p:spPr>
      </p:pic>
      <p:pic>
        <p:nvPicPr>
          <p:cNvPr id="98" name="Picture 97">
            <a:extLst>
              <a:ext uri="{FF2B5EF4-FFF2-40B4-BE49-F238E27FC236}">
                <a16:creationId xmlns:a16="http://schemas.microsoft.com/office/drawing/2014/main" id="{E2D46DC5-4FE3-43C2-9369-C3F5326AA8D2}"/>
              </a:ext>
            </a:extLst>
          </p:cNvPr>
          <p:cNvPicPr>
            <a:picLocks noChangeAspect="1"/>
          </p:cNvPicPr>
          <p:nvPr/>
        </p:nvPicPr>
        <p:blipFill>
          <a:blip r:embed="rId29"/>
          <a:stretch>
            <a:fillRect/>
          </a:stretch>
        </p:blipFill>
        <p:spPr>
          <a:xfrm>
            <a:off x="11215539" y="5408793"/>
            <a:ext cx="808579" cy="743371"/>
          </a:xfrm>
          <a:prstGeom prst="rect">
            <a:avLst/>
          </a:prstGeom>
        </p:spPr>
      </p:pic>
    </p:spTree>
    <p:extLst>
      <p:ext uri="{BB962C8B-B14F-4D97-AF65-F5344CB8AC3E}">
        <p14:creationId xmlns:p14="http://schemas.microsoft.com/office/powerpoint/2010/main" val="341129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ARABIC</a:t>
            </a:r>
          </a:p>
        </p:txBody>
      </p:sp>
      <p:sp>
        <p:nvSpPr>
          <p:cNvPr id="4" name="TextBox 3">
            <a:extLst>
              <a:ext uri="{FF2B5EF4-FFF2-40B4-BE49-F238E27FC236}">
                <a16:creationId xmlns:a16="http://schemas.microsoft.com/office/drawing/2014/main" id="{0C7683EC-6F7A-4F8A-9C95-9031C3EC7D0C}"/>
              </a:ext>
            </a:extLst>
          </p:cNvPr>
          <p:cNvSpPr txBox="1"/>
          <p:nvPr/>
        </p:nvSpPr>
        <p:spPr>
          <a:xfrm>
            <a:off x="7998791" y="2540560"/>
            <a:ext cx="4137800" cy="3570208"/>
          </a:xfrm>
          <a:prstGeom prst="rect">
            <a:avLst/>
          </a:prstGeom>
          <a:noFill/>
          <a:ln w="19050">
            <a:solidFill>
              <a:schemeClr val="tx1"/>
            </a:solidFill>
          </a:ln>
        </p:spPr>
        <p:txBody>
          <a:bodyPr wrap="square" rtlCol="0">
            <a:spAutoFit/>
          </a:bodyPr>
          <a:lstStyle/>
          <a:p>
            <a:pPr algn="ctr"/>
            <a:r>
              <a:rPr lang="en-GB" sz="1600" u="sng" dirty="0"/>
              <a:t>A night out</a:t>
            </a:r>
          </a:p>
          <a:p>
            <a:r>
              <a:rPr lang="ar-EG" sz="1400" dirty="0"/>
              <a:t>اليوم \ غدا \ بعد غد \ بالأمس \ في نهاية الأسبوع</a:t>
            </a:r>
          </a:p>
          <a:p>
            <a:pPr marL="285750" indent="-285750">
              <a:buFont typeface="Wingdings" panose="05000000000000000000" pitchFamily="2" charset="2"/>
              <a:buChar char="§"/>
            </a:pPr>
            <a:r>
              <a:rPr lang="ar-EG" sz="1400" dirty="0"/>
              <a:t>ليلة الجمعة سأذهب أنا وأخي للعب البولينج.</a:t>
            </a:r>
          </a:p>
          <a:p>
            <a:r>
              <a:rPr lang="en-GB" sz="1400" dirty="0"/>
              <a:t>Friday night I will go to play bowling with my brother.</a:t>
            </a:r>
            <a:endParaRPr lang="ar-EG" sz="1400" dirty="0"/>
          </a:p>
          <a:p>
            <a:pPr marL="285750" indent="-285750">
              <a:buFont typeface="Wingdings" panose="05000000000000000000" pitchFamily="2" charset="2"/>
              <a:buChar char="§"/>
            </a:pPr>
            <a:r>
              <a:rPr lang="ar-EG" sz="1400" dirty="0"/>
              <a:t>يوم السبت القادم سأتناول العشاء مع عائلتي في مطعم سوري.</a:t>
            </a:r>
          </a:p>
          <a:p>
            <a:r>
              <a:rPr lang="en-GB" sz="1400" dirty="0"/>
              <a:t>Next Saturday I will have dinner with my family at a Syrian restaurant.</a:t>
            </a:r>
            <a:endParaRPr lang="ar-EG" sz="1400" dirty="0"/>
          </a:p>
          <a:p>
            <a:pPr marL="285750" indent="-285750">
              <a:buFont typeface="Wingdings" panose="05000000000000000000" pitchFamily="2" charset="2"/>
              <a:buChar char="§"/>
            </a:pPr>
            <a:r>
              <a:rPr lang="ar-EG" sz="1400" dirty="0"/>
              <a:t>بالأمس ذهبت مع أصدقائي إلى السينما.</a:t>
            </a:r>
            <a:endParaRPr lang="en-GB" sz="1400" dirty="0"/>
          </a:p>
          <a:p>
            <a:r>
              <a:rPr lang="en-GB" sz="1400" dirty="0"/>
              <a:t>Yesterday, I went with my friends to cinema.</a:t>
            </a:r>
            <a:endParaRPr lang="ar-EG" sz="1400" dirty="0"/>
          </a:p>
          <a:p>
            <a:pPr marL="285750" indent="-285750">
              <a:buFont typeface="Wingdings" panose="05000000000000000000" pitchFamily="2" charset="2"/>
              <a:buChar char="§"/>
            </a:pPr>
            <a:r>
              <a:rPr lang="ar-EG" sz="1400" dirty="0"/>
              <a:t>غداً سألتقي بأبناء عمي وسنذهب لمشاهدة عرض مسرحي.</a:t>
            </a:r>
            <a:endParaRPr lang="en-GB" sz="1400" dirty="0"/>
          </a:p>
          <a:p>
            <a:r>
              <a:rPr lang="en-GB" sz="1400" dirty="0"/>
              <a:t>Tomorrow, I will meet my cousins and we will go to watch a theatre show.</a:t>
            </a:r>
            <a:endParaRPr lang="ar-EG" sz="1400" dirty="0"/>
          </a:p>
          <a:p>
            <a:pPr marL="285750" indent="-285750">
              <a:buFont typeface="Wingdings" panose="05000000000000000000" pitchFamily="2" charset="2"/>
              <a:buChar char="§"/>
            </a:pPr>
            <a:r>
              <a:rPr lang="ar-EG" sz="1400" dirty="0"/>
              <a:t>كل أسبوع أذهب مع عائلتي للسهر في بيت جدي. </a:t>
            </a:r>
            <a:endParaRPr lang="en-GB" sz="1400" dirty="0"/>
          </a:p>
          <a:p>
            <a:r>
              <a:rPr lang="en-GB" sz="1400" dirty="0"/>
              <a:t>Every week, I go with my family to chill at granny's house</a:t>
            </a:r>
          </a:p>
          <a:p>
            <a:pPr algn="ctr"/>
            <a:endParaRPr lang="en-GB" sz="1400" dirty="0"/>
          </a:p>
        </p:txBody>
      </p:sp>
      <p:sp>
        <p:nvSpPr>
          <p:cNvPr id="6" name="TextBox 5">
            <a:extLst>
              <a:ext uri="{FF2B5EF4-FFF2-40B4-BE49-F238E27FC236}">
                <a16:creationId xmlns:a16="http://schemas.microsoft.com/office/drawing/2014/main" id="{0D826816-77AE-4A78-8D45-8AB684B42059}"/>
              </a:ext>
            </a:extLst>
          </p:cNvPr>
          <p:cNvSpPr txBox="1"/>
          <p:nvPr/>
        </p:nvSpPr>
        <p:spPr>
          <a:xfrm>
            <a:off x="143267" y="889996"/>
            <a:ext cx="1873320" cy="523220"/>
          </a:xfrm>
          <a:prstGeom prst="rect">
            <a:avLst/>
          </a:prstGeom>
          <a:noFill/>
          <a:ln w="19050">
            <a:solidFill>
              <a:schemeClr val="tx1"/>
            </a:solidFill>
          </a:ln>
        </p:spPr>
        <p:txBody>
          <a:bodyPr wrap="square" rtlCol="0">
            <a:spAutoFit/>
          </a:bodyPr>
          <a:lstStyle/>
          <a:p>
            <a:pPr algn="ctr"/>
            <a:r>
              <a:rPr lang="en-GB" sz="1400" dirty="0"/>
              <a:t>YEAR/ GROUP: 9</a:t>
            </a:r>
          </a:p>
          <a:p>
            <a:pPr algn="ctr"/>
            <a:r>
              <a:rPr lang="en-GB" sz="1400" dirty="0"/>
              <a:t>TERM</a:t>
            </a:r>
            <a:r>
              <a:rPr lang="en-GB" sz="1400"/>
              <a:t>: AUTUMN </a:t>
            </a:r>
            <a:r>
              <a:rPr lang="en-GB" sz="1400" dirty="0"/>
              <a:t>1</a:t>
            </a:r>
          </a:p>
        </p:txBody>
      </p:sp>
      <p:sp>
        <p:nvSpPr>
          <p:cNvPr id="15" name="TextBox 14">
            <a:extLst>
              <a:ext uri="{FF2B5EF4-FFF2-40B4-BE49-F238E27FC236}">
                <a16:creationId xmlns:a16="http://schemas.microsoft.com/office/drawing/2014/main" id="{BE5C869C-D046-4434-8FCD-446024267211}"/>
              </a:ext>
            </a:extLst>
          </p:cNvPr>
          <p:cNvSpPr txBox="1"/>
          <p:nvPr/>
        </p:nvSpPr>
        <p:spPr>
          <a:xfrm>
            <a:off x="2199730" y="751496"/>
            <a:ext cx="6284785" cy="800219"/>
          </a:xfrm>
          <a:prstGeom prst="rect">
            <a:avLst/>
          </a:prstGeom>
          <a:noFill/>
          <a:ln w="19050">
            <a:solidFill>
              <a:schemeClr val="tx1"/>
            </a:solidFill>
          </a:ln>
        </p:spPr>
        <p:txBody>
          <a:bodyPr wrap="square" rtlCol="0">
            <a:spAutoFit/>
          </a:bodyPr>
          <a:lstStyle/>
          <a:p>
            <a:pPr algn="ctr"/>
            <a:r>
              <a:rPr lang="en-GB" sz="1400" u="sng" dirty="0"/>
              <a:t>KEY VOCABULARY</a:t>
            </a:r>
          </a:p>
          <a:p>
            <a:pPr algn="ctr"/>
            <a:r>
              <a:rPr lang="ar-EG" sz="1600" dirty="0"/>
              <a:t>العلاقات العائلية – الشخصية – المدينة – الصديق الجيد – السهر – عندما كنت صغيراً – قدوتي – شخصيتي المثالية – أود أن أصبح – مثال يحتذى به – مثابر- مشهور - بطل</a:t>
            </a:r>
            <a:endParaRPr lang="en-GB" sz="1600" dirty="0"/>
          </a:p>
        </p:txBody>
      </p:sp>
      <p:sp>
        <p:nvSpPr>
          <p:cNvPr id="17" name="TextBox 16">
            <a:extLst>
              <a:ext uri="{FF2B5EF4-FFF2-40B4-BE49-F238E27FC236}">
                <a16:creationId xmlns:a16="http://schemas.microsoft.com/office/drawing/2014/main" id="{A530A853-8BA6-49F5-852E-6B79D3967077}"/>
              </a:ext>
            </a:extLst>
          </p:cNvPr>
          <p:cNvSpPr txBox="1"/>
          <p:nvPr/>
        </p:nvSpPr>
        <p:spPr>
          <a:xfrm>
            <a:off x="8667658" y="733282"/>
            <a:ext cx="3381075" cy="1708160"/>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285750" indent="-285750">
              <a:buFont typeface="Arial" panose="020B0604020202020204" pitchFamily="34" charset="0"/>
              <a:buChar char="•"/>
            </a:pPr>
            <a:r>
              <a:rPr lang="en-GB" sz="1300" dirty="0"/>
              <a:t>Recap family description and personalities.</a:t>
            </a:r>
          </a:p>
          <a:p>
            <a:pPr marL="285750" indent="-285750">
              <a:buFont typeface="Arial" panose="020B0604020202020204" pitchFamily="34" charset="0"/>
              <a:buChar char="•"/>
            </a:pPr>
            <a:r>
              <a:rPr lang="en-GB" sz="1300" dirty="0"/>
              <a:t>Recap places in town.</a:t>
            </a:r>
          </a:p>
          <a:p>
            <a:pPr marL="285750" indent="-285750">
              <a:buFont typeface="Arial" panose="020B0604020202020204" pitchFamily="34" charset="0"/>
              <a:buChar char="•"/>
            </a:pPr>
            <a:r>
              <a:rPr lang="en-GB" sz="1300" dirty="0"/>
              <a:t>What makes a good friend?</a:t>
            </a:r>
          </a:p>
          <a:p>
            <a:pPr marL="285750" indent="-285750">
              <a:buFont typeface="Arial" panose="020B0604020202020204" pitchFamily="34" charset="0"/>
              <a:buChar char="•"/>
            </a:pPr>
            <a:r>
              <a:rPr lang="en-GB" sz="1300" dirty="0"/>
              <a:t>A night out.</a:t>
            </a:r>
          </a:p>
          <a:p>
            <a:pPr marL="285750" indent="-285750">
              <a:buFont typeface="Arial" panose="020B0604020202020204" pitchFamily="34" charset="0"/>
              <a:buChar char="•"/>
            </a:pPr>
            <a:r>
              <a:rPr lang="en-GB" sz="1300" dirty="0"/>
              <a:t>Your life when you were young.</a:t>
            </a:r>
          </a:p>
          <a:p>
            <a:pPr marL="285750" indent="-285750">
              <a:buFont typeface="Arial" panose="020B0604020202020204" pitchFamily="34" charset="0"/>
              <a:buChar char="•"/>
            </a:pPr>
            <a:r>
              <a:rPr lang="en-GB" sz="1300" dirty="0"/>
              <a:t>Role model.</a:t>
            </a:r>
          </a:p>
          <a:p>
            <a:pPr marL="285750" indent="-285750">
              <a:buFont typeface="Arial" panose="020B0604020202020204" pitchFamily="34" charset="0"/>
              <a:buChar char="•"/>
            </a:pPr>
            <a:r>
              <a:rPr lang="en-GB" sz="1300" dirty="0"/>
              <a:t> Using the present, past and future tenses</a:t>
            </a:r>
          </a:p>
        </p:txBody>
      </p:sp>
      <p:sp>
        <p:nvSpPr>
          <p:cNvPr id="19" name="Content Placeholder 2">
            <a:extLst>
              <a:ext uri="{FF2B5EF4-FFF2-40B4-BE49-F238E27FC236}">
                <a16:creationId xmlns:a16="http://schemas.microsoft.com/office/drawing/2014/main" id="{444214CB-34E3-4241-BE0D-0AE6E8D4DE57}"/>
              </a:ext>
            </a:extLst>
          </p:cNvPr>
          <p:cNvSpPr txBox="1">
            <a:spLocks/>
          </p:cNvSpPr>
          <p:nvPr/>
        </p:nvSpPr>
        <p:spPr>
          <a:xfrm>
            <a:off x="5881013" y="1548182"/>
            <a:ext cx="2117778" cy="5309818"/>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1">
              <a:lnSpc>
                <a:spcPct val="100000"/>
              </a:lnSpc>
            </a:pPr>
            <a:r>
              <a:rPr lang="en-GB" sz="1400" u="sng" dirty="0"/>
              <a:t>Qualities of a good friend</a:t>
            </a:r>
          </a:p>
          <a:p>
            <a:pPr algn="r" rtl="1">
              <a:lnSpc>
                <a:spcPct val="100000"/>
              </a:lnSpc>
            </a:pPr>
            <a:r>
              <a:rPr lang="ar-SA" sz="1400" dirty="0"/>
              <a:t> </a:t>
            </a:r>
            <a:endParaRPr lang="en-GB" sz="1400" dirty="0"/>
          </a:p>
          <a:p>
            <a:pPr algn="r" rtl="1"/>
            <a:r>
              <a:rPr lang="ar-SA" sz="1650" dirty="0"/>
              <a:t> </a:t>
            </a:r>
            <a:endParaRPr lang="en-GB" sz="1650" dirty="0"/>
          </a:p>
        </p:txBody>
      </p:sp>
      <p:sp>
        <p:nvSpPr>
          <p:cNvPr id="21" name="Rectangle 20">
            <a:extLst>
              <a:ext uri="{FF2B5EF4-FFF2-40B4-BE49-F238E27FC236}">
                <a16:creationId xmlns:a16="http://schemas.microsoft.com/office/drawing/2014/main" id="{1B608308-9A54-4AE4-B95B-87B5E2117F80}"/>
              </a:ext>
            </a:extLst>
          </p:cNvPr>
          <p:cNvSpPr/>
          <p:nvPr/>
        </p:nvSpPr>
        <p:spPr>
          <a:xfrm>
            <a:off x="5629090" y="1873177"/>
            <a:ext cx="2242848" cy="465982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r" rtl="1">
              <a:lnSpc>
                <a:spcPct val="100000"/>
              </a:lnSpc>
            </a:pPr>
            <a:r>
              <a:rPr lang="ar-EG" sz="1400" dirty="0"/>
              <a:t>صبور</a:t>
            </a:r>
            <a:r>
              <a:rPr lang="en-GB" sz="1400" dirty="0"/>
              <a:t>patient                    </a:t>
            </a:r>
            <a:endParaRPr lang="ar-EG" sz="1400" dirty="0"/>
          </a:p>
          <a:p>
            <a:pPr algn="r" rtl="1">
              <a:lnSpc>
                <a:spcPct val="100000"/>
              </a:lnSpc>
            </a:pPr>
            <a:r>
              <a:rPr lang="ar-EG" sz="1400" dirty="0"/>
              <a:t>كريم</a:t>
            </a:r>
            <a:r>
              <a:rPr lang="en-GB" sz="1400" dirty="0"/>
              <a:t> generous                   </a:t>
            </a:r>
            <a:endParaRPr lang="ar-EG" sz="1400" dirty="0"/>
          </a:p>
          <a:p>
            <a:pPr algn="r" rtl="1">
              <a:lnSpc>
                <a:spcPct val="100000"/>
              </a:lnSpc>
            </a:pPr>
            <a:r>
              <a:rPr lang="ar-EG" sz="1400" dirty="0"/>
              <a:t>لطيف</a:t>
            </a:r>
            <a:r>
              <a:rPr lang="en-GB" sz="1400" dirty="0"/>
              <a:t>nice                           </a:t>
            </a:r>
            <a:endParaRPr lang="ar-EG" sz="1400" dirty="0"/>
          </a:p>
          <a:p>
            <a:pPr algn="r" rtl="1">
              <a:lnSpc>
                <a:spcPct val="100000"/>
              </a:lnSpc>
            </a:pPr>
            <a:r>
              <a:rPr lang="ar-EG" sz="1400" dirty="0"/>
              <a:t>متفائل</a:t>
            </a:r>
            <a:r>
              <a:rPr lang="en-GB" sz="1400" dirty="0"/>
              <a:t>optimistic                 </a:t>
            </a:r>
            <a:endParaRPr lang="ar-EG" sz="1400" dirty="0"/>
          </a:p>
          <a:p>
            <a:pPr algn="r" rtl="1">
              <a:lnSpc>
                <a:spcPct val="100000"/>
              </a:lnSpc>
            </a:pPr>
            <a:r>
              <a:rPr lang="ar-EG" sz="1400" dirty="0"/>
              <a:t>متفهم</a:t>
            </a:r>
            <a:r>
              <a:rPr lang="en-GB" sz="1400" dirty="0"/>
              <a:t>understanding          </a:t>
            </a:r>
            <a:endParaRPr lang="ar-EG" sz="1400" dirty="0"/>
          </a:p>
          <a:p>
            <a:pPr algn="r" rtl="1">
              <a:lnSpc>
                <a:spcPct val="100000"/>
              </a:lnSpc>
            </a:pPr>
            <a:r>
              <a:rPr lang="ar-EG" sz="1400" dirty="0"/>
              <a:t>نشيط</a:t>
            </a:r>
            <a:r>
              <a:rPr lang="en-GB" sz="1400" dirty="0"/>
              <a:t>active                          </a:t>
            </a:r>
            <a:endParaRPr lang="ar-EG" sz="1400" dirty="0"/>
          </a:p>
          <a:p>
            <a:pPr algn="r" rtl="1">
              <a:lnSpc>
                <a:spcPct val="100000"/>
              </a:lnSpc>
            </a:pPr>
            <a:r>
              <a:rPr lang="ar-EG" sz="1400" dirty="0"/>
              <a:t>متوازن</a:t>
            </a:r>
            <a:r>
              <a:rPr lang="en-GB" sz="1400" dirty="0"/>
              <a:t>balanced                  </a:t>
            </a:r>
            <a:endParaRPr lang="ar-EG" sz="1400" dirty="0"/>
          </a:p>
          <a:p>
            <a:pPr algn="r" rtl="1">
              <a:lnSpc>
                <a:spcPct val="100000"/>
              </a:lnSpc>
            </a:pPr>
            <a:r>
              <a:rPr lang="ar-EG" sz="1400" dirty="0"/>
              <a:t>مخلص</a:t>
            </a:r>
            <a:r>
              <a:rPr lang="en-GB" sz="1400" dirty="0"/>
              <a:t>loyal                          </a:t>
            </a:r>
            <a:endParaRPr lang="ar-EG" sz="1400" dirty="0"/>
          </a:p>
          <a:p>
            <a:pPr algn="r" rtl="1">
              <a:lnSpc>
                <a:spcPct val="100000"/>
              </a:lnSpc>
            </a:pPr>
            <a:r>
              <a:rPr lang="ar-EG" sz="1400" dirty="0"/>
              <a:t>طيب</a:t>
            </a:r>
            <a:r>
              <a:rPr lang="en-GB" sz="1400" dirty="0"/>
              <a:t>kind                              </a:t>
            </a:r>
            <a:endParaRPr lang="ar-EG" sz="1400" dirty="0"/>
          </a:p>
          <a:p>
            <a:pPr algn="r" rtl="1">
              <a:lnSpc>
                <a:spcPct val="100000"/>
              </a:lnSpc>
            </a:pPr>
            <a:r>
              <a:rPr lang="ar-EG" sz="1400" dirty="0"/>
              <a:t>مستقل</a:t>
            </a:r>
            <a:r>
              <a:rPr lang="en-GB" sz="1400" dirty="0"/>
              <a:t>independent             </a:t>
            </a:r>
            <a:endParaRPr lang="ar-EG" sz="1400" dirty="0"/>
          </a:p>
          <a:p>
            <a:pPr algn="r" rtl="1">
              <a:lnSpc>
                <a:spcPct val="100000"/>
              </a:lnSpc>
            </a:pPr>
            <a:r>
              <a:rPr lang="ar-EG" sz="1400" dirty="0"/>
              <a:t>متواضع</a:t>
            </a:r>
            <a:r>
              <a:rPr lang="en-GB" sz="1400" dirty="0"/>
              <a:t> humble                    </a:t>
            </a:r>
            <a:endParaRPr lang="ar-EG" sz="1400" dirty="0"/>
          </a:p>
          <a:p>
            <a:pPr algn="r" rtl="1">
              <a:lnSpc>
                <a:spcPct val="100000"/>
              </a:lnSpc>
            </a:pPr>
            <a:r>
              <a:rPr lang="ar-EG" sz="1400" dirty="0"/>
              <a:t>واثق من نفسه</a:t>
            </a:r>
            <a:r>
              <a:rPr lang="en-GB" sz="1400" dirty="0"/>
              <a:t>     confident         </a:t>
            </a:r>
            <a:endParaRPr lang="ar-EG" sz="1400" dirty="0"/>
          </a:p>
          <a:p>
            <a:pPr algn="r" rtl="1">
              <a:lnSpc>
                <a:spcPct val="100000"/>
              </a:lnSpc>
            </a:pPr>
            <a:r>
              <a:rPr lang="ar-EG" sz="1400" dirty="0"/>
              <a:t>حساس</a:t>
            </a:r>
            <a:r>
              <a:rPr lang="en-GB" sz="1400" dirty="0"/>
              <a:t>sensitive                    </a:t>
            </a:r>
          </a:p>
          <a:p>
            <a:pPr algn="r" rtl="1">
              <a:lnSpc>
                <a:spcPct val="100000"/>
              </a:lnSpc>
            </a:pPr>
            <a:r>
              <a:rPr lang="ar-EG" sz="1400" dirty="0"/>
              <a:t>ليس مزاجي</a:t>
            </a:r>
            <a:r>
              <a:rPr lang="en-GB" sz="1400" dirty="0"/>
              <a:t>not moody         </a:t>
            </a:r>
            <a:endParaRPr lang="ar-EG" sz="1400" dirty="0"/>
          </a:p>
          <a:p>
            <a:pPr algn="r" rtl="1">
              <a:lnSpc>
                <a:spcPct val="100000"/>
              </a:lnSpc>
            </a:pPr>
            <a:r>
              <a:rPr lang="ar-EG" sz="1400" dirty="0"/>
              <a:t>ليس مكتئب</a:t>
            </a:r>
            <a:r>
              <a:rPr lang="en-GB" sz="1400" dirty="0"/>
              <a:t>not depressed     </a:t>
            </a:r>
            <a:endParaRPr lang="ar-EG" sz="1400" dirty="0"/>
          </a:p>
          <a:p>
            <a:pPr algn="r" rtl="1">
              <a:lnSpc>
                <a:spcPct val="100000"/>
              </a:lnSpc>
            </a:pPr>
            <a:r>
              <a:rPr lang="ar-EG" sz="1400" dirty="0"/>
              <a:t>ليس متسرع</a:t>
            </a:r>
            <a:r>
              <a:rPr lang="en-GB" sz="1400" dirty="0"/>
              <a:t>not hasty             </a:t>
            </a:r>
            <a:endParaRPr lang="ar-EG" sz="1400" dirty="0"/>
          </a:p>
          <a:p>
            <a:pPr algn="r" rtl="1">
              <a:lnSpc>
                <a:spcPct val="100000"/>
              </a:lnSpc>
            </a:pPr>
            <a:r>
              <a:rPr lang="ar-EG" sz="1400" dirty="0"/>
              <a:t>ليس غيور</a:t>
            </a:r>
            <a:r>
              <a:rPr lang="en-GB" sz="1400" dirty="0"/>
              <a:t>     not jealous            </a:t>
            </a:r>
            <a:endParaRPr lang="ar-EG" sz="1400" dirty="0"/>
          </a:p>
          <a:p>
            <a:pPr algn="r" rtl="1">
              <a:lnSpc>
                <a:spcPct val="100000"/>
              </a:lnSpc>
            </a:pPr>
            <a:r>
              <a:rPr lang="ar-EG" sz="1400" dirty="0"/>
              <a:t>ليس متكبر</a:t>
            </a:r>
            <a:r>
              <a:rPr lang="en-GB" sz="1400" dirty="0"/>
              <a:t>not arrogant          </a:t>
            </a:r>
            <a:endParaRPr lang="ar-EG" sz="1400" dirty="0"/>
          </a:p>
          <a:p>
            <a:pPr algn="r" rtl="1">
              <a:lnSpc>
                <a:spcPct val="100000"/>
              </a:lnSpc>
            </a:pPr>
            <a:r>
              <a:rPr lang="ar-EG" sz="1400" dirty="0"/>
              <a:t>ليس عنصري</a:t>
            </a:r>
            <a:r>
              <a:rPr lang="en-GB" sz="1400" dirty="0"/>
              <a:t>  not racist            </a:t>
            </a:r>
            <a:endParaRPr lang="ar-EG" sz="1400" dirty="0"/>
          </a:p>
          <a:p>
            <a:pPr algn="r" rtl="1">
              <a:lnSpc>
                <a:spcPct val="100000"/>
              </a:lnSpc>
            </a:pPr>
            <a:r>
              <a:rPr lang="ar-EG" sz="1400" dirty="0"/>
              <a:t>ليس مغرور</a:t>
            </a:r>
            <a:r>
              <a:rPr lang="en-GB" sz="1400" dirty="0"/>
              <a:t>not arrogant         </a:t>
            </a:r>
            <a:endParaRPr lang="ar-EG" sz="1400" dirty="0"/>
          </a:p>
        </p:txBody>
      </p:sp>
      <p:sp>
        <p:nvSpPr>
          <p:cNvPr id="23" name="TextBox 22">
            <a:extLst>
              <a:ext uri="{FF2B5EF4-FFF2-40B4-BE49-F238E27FC236}">
                <a16:creationId xmlns:a16="http://schemas.microsoft.com/office/drawing/2014/main" id="{A52B1A32-4228-40DA-BB30-AF56554C1B46}"/>
              </a:ext>
            </a:extLst>
          </p:cNvPr>
          <p:cNvSpPr txBox="1"/>
          <p:nvPr/>
        </p:nvSpPr>
        <p:spPr>
          <a:xfrm>
            <a:off x="143503" y="1863835"/>
            <a:ext cx="2624167" cy="4616648"/>
          </a:xfrm>
          <a:prstGeom prst="rect">
            <a:avLst/>
          </a:prstGeom>
          <a:noFill/>
          <a:ln w="19050">
            <a:solidFill>
              <a:schemeClr val="tx1"/>
            </a:solidFill>
          </a:ln>
        </p:spPr>
        <p:txBody>
          <a:bodyPr wrap="square" rtlCol="0">
            <a:spAutoFit/>
          </a:bodyPr>
          <a:lstStyle/>
          <a:p>
            <a:pPr algn="ctr"/>
            <a:r>
              <a:rPr lang="en-GB" sz="1400" u="sng" dirty="0"/>
              <a:t>Places in town</a:t>
            </a:r>
          </a:p>
          <a:p>
            <a:endParaRPr lang="en-GB" sz="1400" u="sng" dirty="0"/>
          </a:p>
          <a:p>
            <a:pPr algn="r"/>
            <a:r>
              <a:rPr lang="en-GB" sz="1400" dirty="0"/>
              <a:t>Hotel                                            </a:t>
            </a:r>
            <a:r>
              <a:rPr lang="ar-EG" sz="1400" dirty="0"/>
              <a:t>فندق</a:t>
            </a:r>
          </a:p>
          <a:p>
            <a:pPr algn="r"/>
            <a:r>
              <a:rPr lang="en-GB" sz="1400" dirty="0"/>
              <a:t>Bank                                        </a:t>
            </a:r>
            <a:r>
              <a:rPr lang="ar-EG" sz="1400" dirty="0"/>
              <a:t>مصرف</a:t>
            </a:r>
          </a:p>
          <a:p>
            <a:pPr algn="r"/>
            <a:r>
              <a:rPr lang="en-GB" sz="1400" dirty="0"/>
              <a:t>Park                                             </a:t>
            </a:r>
            <a:r>
              <a:rPr lang="ar-EG" sz="1400" dirty="0"/>
              <a:t>منتزه</a:t>
            </a:r>
          </a:p>
          <a:p>
            <a:pPr algn="r"/>
            <a:r>
              <a:rPr lang="en-GB" sz="1400" dirty="0"/>
              <a:t>Hospital                                  </a:t>
            </a:r>
            <a:r>
              <a:rPr lang="ar-EG" sz="1400" dirty="0"/>
              <a:t>مستشفى</a:t>
            </a:r>
          </a:p>
          <a:p>
            <a:pPr algn="r"/>
            <a:r>
              <a:rPr lang="en-GB" sz="1400" dirty="0"/>
              <a:t>Restaurant                                  </a:t>
            </a:r>
            <a:r>
              <a:rPr lang="ar-EG" sz="1400" dirty="0"/>
              <a:t>مطعم</a:t>
            </a:r>
          </a:p>
          <a:p>
            <a:pPr algn="r"/>
            <a:r>
              <a:rPr lang="en-GB" sz="1400" dirty="0"/>
              <a:t>Theatre                                      </a:t>
            </a:r>
            <a:r>
              <a:rPr lang="ar-EG" sz="1400" dirty="0"/>
              <a:t>مسرح</a:t>
            </a:r>
          </a:p>
          <a:p>
            <a:pPr algn="r"/>
            <a:r>
              <a:rPr lang="en-GB" sz="1400" dirty="0"/>
              <a:t>Bakery                                         </a:t>
            </a:r>
            <a:r>
              <a:rPr lang="ar-EG" sz="1400" dirty="0"/>
              <a:t>مخبز</a:t>
            </a:r>
          </a:p>
          <a:p>
            <a:pPr algn="r"/>
            <a:r>
              <a:rPr lang="en-GB" sz="1400" dirty="0"/>
              <a:t>Market                                         </a:t>
            </a:r>
            <a:r>
              <a:rPr lang="ar-EG" sz="1400" dirty="0"/>
              <a:t>سوق</a:t>
            </a:r>
          </a:p>
          <a:p>
            <a:pPr algn="r"/>
            <a:r>
              <a:rPr lang="en-GB" sz="1400" dirty="0"/>
              <a:t>Mall                                 </a:t>
            </a:r>
            <a:r>
              <a:rPr lang="ar-EG" sz="1400" dirty="0"/>
              <a:t>مركز </a:t>
            </a:r>
            <a:r>
              <a:rPr lang="en-GB" sz="1400" dirty="0"/>
              <a:t> </a:t>
            </a:r>
            <a:r>
              <a:rPr lang="ar-EG" sz="1400" dirty="0"/>
              <a:t>التسوق</a:t>
            </a:r>
          </a:p>
          <a:p>
            <a:pPr algn="r"/>
            <a:r>
              <a:rPr lang="en-GB" sz="1400" dirty="0"/>
              <a:t>Swimming centre           </a:t>
            </a:r>
            <a:r>
              <a:rPr lang="ar-EG" sz="1400" dirty="0"/>
              <a:t>نادي السباحة</a:t>
            </a:r>
          </a:p>
          <a:p>
            <a:pPr algn="r"/>
            <a:r>
              <a:rPr lang="en-GB" sz="1400" dirty="0"/>
              <a:t>Bus station                   </a:t>
            </a:r>
            <a:r>
              <a:rPr lang="ar-EG" sz="1400" dirty="0"/>
              <a:t>محطة الحافلات</a:t>
            </a:r>
          </a:p>
          <a:p>
            <a:pPr algn="r"/>
            <a:r>
              <a:rPr lang="en-GB" sz="1400" dirty="0"/>
              <a:t>Train station                    </a:t>
            </a:r>
            <a:r>
              <a:rPr lang="ar-EG" sz="1400" dirty="0"/>
              <a:t>محطة القطار</a:t>
            </a:r>
          </a:p>
          <a:p>
            <a:pPr algn="r"/>
            <a:r>
              <a:rPr lang="en-GB" sz="1400" dirty="0"/>
              <a:t>Metro station                  </a:t>
            </a:r>
            <a:r>
              <a:rPr lang="ar-EG" sz="1400" dirty="0"/>
              <a:t>محطة المترو</a:t>
            </a:r>
          </a:p>
          <a:p>
            <a:pPr algn="r"/>
            <a:r>
              <a:rPr lang="en-GB" sz="1400" dirty="0"/>
              <a:t>City centre                      </a:t>
            </a:r>
            <a:r>
              <a:rPr lang="ar-EG" sz="1400" dirty="0"/>
              <a:t>مركز المدينة </a:t>
            </a:r>
            <a:endParaRPr lang="en-GB" sz="1400" dirty="0"/>
          </a:p>
          <a:p>
            <a:pPr algn="r"/>
            <a:r>
              <a:rPr lang="en-GB" sz="1400" dirty="0"/>
              <a:t>Police station                 </a:t>
            </a:r>
            <a:r>
              <a:rPr lang="ar-EG" sz="1400" dirty="0"/>
              <a:t>مركز الشرطة</a:t>
            </a:r>
          </a:p>
          <a:p>
            <a:pPr algn="r"/>
            <a:r>
              <a:rPr lang="en-GB" sz="1400" dirty="0"/>
              <a:t>Library                                         </a:t>
            </a:r>
            <a:r>
              <a:rPr lang="ar-EG" sz="1400" dirty="0"/>
              <a:t>مكتبة</a:t>
            </a:r>
          </a:p>
          <a:p>
            <a:pPr algn="r"/>
            <a:r>
              <a:rPr lang="en-GB" sz="1400" dirty="0"/>
              <a:t>Pharmacy                                 </a:t>
            </a:r>
            <a:r>
              <a:rPr lang="ar-EG" sz="1400" dirty="0"/>
              <a:t>صيدلية</a:t>
            </a:r>
          </a:p>
          <a:p>
            <a:pPr algn="r"/>
            <a:r>
              <a:rPr lang="en-GB" sz="1400" dirty="0"/>
              <a:t>Main road                      </a:t>
            </a:r>
            <a:r>
              <a:rPr lang="ar-EG" sz="1400" dirty="0"/>
              <a:t>شارع رئيسي </a:t>
            </a:r>
          </a:p>
          <a:p>
            <a:pPr algn="r"/>
            <a:r>
              <a:rPr lang="en-GB" sz="1400" dirty="0"/>
              <a:t>Crossroads                    </a:t>
            </a:r>
            <a:r>
              <a:rPr lang="ar-EG" sz="1400" dirty="0"/>
              <a:t>طرق  </a:t>
            </a:r>
            <a:r>
              <a:rPr lang="en-GB" sz="1400" dirty="0"/>
              <a:t> </a:t>
            </a:r>
            <a:r>
              <a:rPr lang="ar-EG" sz="1400" dirty="0"/>
              <a:t>مفترق</a:t>
            </a:r>
            <a:endParaRPr lang="en-GB" sz="1400" dirty="0"/>
          </a:p>
        </p:txBody>
      </p:sp>
      <p:sp>
        <p:nvSpPr>
          <p:cNvPr id="25" name="TextBox 24">
            <a:extLst>
              <a:ext uri="{FF2B5EF4-FFF2-40B4-BE49-F238E27FC236}">
                <a16:creationId xmlns:a16="http://schemas.microsoft.com/office/drawing/2014/main" id="{9690704F-B6C2-4D92-B5F9-6C98BD2931FD}"/>
              </a:ext>
            </a:extLst>
          </p:cNvPr>
          <p:cNvSpPr txBox="1"/>
          <p:nvPr/>
        </p:nvSpPr>
        <p:spPr>
          <a:xfrm>
            <a:off x="2887657" y="1618055"/>
            <a:ext cx="2624167" cy="4832092"/>
          </a:xfrm>
          <a:prstGeom prst="rect">
            <a:avLst/>
          </a:prstGeom>
          <a:noFill/>
          <a:ln w="19050">
            <a:solidFill>
              <a:schemeClr val="tx1"/>
            </a:solidFill>
          </a:ln>
        </p:spPr>
        <p:txBody>
          <a:bodyPr wrap="square" rtlCol="0">
            <a:spAutoFit/>
          </a:bodyPr>
          <a:lstStyle/>
          <a:p>
            <a:pPr algn="ctr"/>
            <a:r>
              <a:rPr lang="en-GB" sz="1400" u="sng" dirty="0"/>
              <a:t>Family and relationships</a:t>
            </a:r>
            <a:endParaRPr lang="en-GB" sz="1400" dirty="0"/>
          </a:p>
          <a:p>
            <a:pPr algn="r"/>
            <a:r>
              <a:rPr lang="en-GB" sz="1400" dirty="0"/>
              <a:t>Old                                                </a:t>
            </a:r>
            <a:r>
              <a:rPr lang="ar-EG" sz="1400" dirty="0"/>
              <a:t>مسن</a:t>
            </a:r>
          </a:p>
          <a:p>
            <a:pPr algn="r"/>
            <a:r>
              <a:rPr lang="en-GB" sz="1400" dirty="0"/>
              <a:t>Youth                                            </a:t>
            </a:r>
            <a:r>
              <a:rPr lang="ar-EG" sz="1400" dirty="0"/>
              <a:t>شاب</a:t>
            </a:r>
          </a:p>
          <a:p>
            <a:pPr algn="r"/>
            <a:r>
              <a:rPr lang="en-GB" sz="1400" dirty="0"/>
              <a:t>Average hight                </a:t>
            </a:r>
            <a:r>
              <a:rPr lang="ar-EG" sz="1400" dirty="0"/>
              <a:t>متوسط الطول</a:t>
            </a:r>
          </a:p>
          <a:p>
            <a:pPr algn="r"/>
            <a:r>
              <a:rPr lang="en-GB" sz="1400" dirty="0"/>
              <a:t>Average size                   </a:t>
            </a:r>
            <a:r>
              <a:rPr lang="ar-EG" sz="1400" dirty="0"/>
              <a:t>متوسط الحجم</a:t>
            </a:r>
          </a:p>
          <a:p>
            <a:pPr algn="r"/>
            <a:r>
              <a:rPr lang="en-GB" sz="1400" dirty="0"/>
              <a:t>Slim                                             </a:t>
            </a:r>
            <a:r>
              <a:rPr lang="ar-EG" sz="1400" dirty="0"/>
              <a:t>نحيف</a:t>
            </a:r>
          </a:p>
          <a:p>
            <a:pPr algn="r"/>
            <a:r>
              <a:rPr lang="en-GB" sz="1400" dirty="0"/>
              <a:t>Fat                                               </a:t>
            </a:r>
            <a:r>
              <a:rPr lang="ar-EG" sz="1400" dirty="0"/>
              <a:t>سمين</a:t>
            </a:r>
          </a:p>
          <a:p>
            <a:pPr algn="r"/>
            <a:r>
              <a:rPr lang="en-GB" sz="1400" dirty="0"/>
              <a:t>Moustache                                </a:t>
            </a:r>
            <a:r>
              <a:rPr lang="ar-EG" sz="1400" dirty="0"/>
              <a:t>شارب</a:t>
            </a:r>
          </a:p>
          <a:p>
            <a:pPr algn="r"/>
            <a:r>
              <a:rPr lang="en-GB" sz="1400" dirty="0"/>
              <a:t>Beard                                            </a:t>
            </a:r>
            <a:r>
              <a:rPr lang="ar-EG" sz="1400" dirty="0"/>
              <a:t>لحية</a:t>
            </a:r>
          </a:p>
          <a:p>
            <a:pPr algn="r"/>
            <a:r>
              <a:rPr lang="en-GB" sz="1400" dirty="0"/>
              <a:t>Ugly                                               </a:t>
            </a:r>
            <a:r>
              <a:rPr lang="ar-EG" sz="1400" dirty="0"/>
              <a:t>قبيح</a:t>
            </a:r>
          </a:p>
          <a:p>
            <a:pPr algn="r"/>
            <a:r>
              <a:rPr lang="en-GB" sz="1400" dirty="0"/>
              <a:t>Smart                                            </a:t>
            </a:r>
            <a:r>
              <a:rPr lang="ar-EG" sz="1400" dirty="0"/>
              <a:t>أنيق</a:t>
            </a:r>
          </a:p>
          <a:p>
            <a:pPr algn="r"/>
            <a:r>
              <a:rPr lang="en-GB" sz="1400" dirty="0"/>
              <a:t>Clever                                            </a:t>
            </a:r>
            <a:r>
              <a:rPr lang="ar-EG" sz="1400" dirty="0"/>
              <a:t>ذكي</a:t>
            </a:r>
          </a:p>
          <a:p>
            <a:pPr algn="r"/>
            <a:r>
              <a:rPr lang="en-GB" sz="1400" dirty="0"/>
              <a:t>Talkative                                     </a:t>
            </a:r>
            <a:r>
              <a:rPr lang="ar-EG" sz="1400" dirty="0"/>
              <a:t>ثرثار</a:t>
            </a:r>
          </a:p>
          <a:p>
            <a:pPr algn="r"/>
            <a:r>
              <a:rPr lang="en-GB" sz="1400" dirty="0"/>
              <a:t>Shy                                             </a:t>
            </a:r>
            <a:r>
              <a:rPr lang="ar-EG" sz="1400" dirty="0"/>
              <a:t>خجول</a:t>
            </a:r>
          </a:p>
          <a:p>
            <a:pPr algn="r"/>
            <a:r>
              <a:rPr lang="en-GB" sz="1400" dirty="0"/>
              <a:t>Strong                                           </a:t>
            </a:r>
            <a:r>
              <a:rPr lang="ar-EG" sz="1400" dirty="0"/>
              <a:t>قوي</a:t>
            </a:r>
          </a:p>
          <a:p>
            <a:pPr algn="r"/>
            <a:r>
              <a:rPr lang="en-GB" sz="1400" dirty="0"/>
              <a:t>Open minded                             </a:t>
            </a:r>
            <a:r>
              <a:rPr lang="ar-EG" sz="1400" dirty="0"/>
              <a:t>منفتح</a:t>
            </a:r>
          </a:p>
          <a:p>
            <a:pPr algn="r"/>
            <a:r>
              <a:rPr lang="en-GB" sz="1400" dirty="0"/>
              <a:t>Introvert                                 </a:t>
            </a:r>
            <a:r>
              <a:rPr lang="ar-EG" sz="1400" dirty="0"/>
              <a:t>إنطوائي</a:t>
            </a:r>
          </a:p>
          <a:p>
            <a:pPr algn="r"/>
            <a:r>
              <a:rPr lang="en-GB" sz="1400" dirty="0"/>
              <a:t>Wise                                             </a:t>
            </a:r>
            <a:r>
              <a:rPr lang="ar-EG" sz="1400" dirty="0"/>
              <a:t>حكيم</a:t>
            </a:r>
          </a:p>
          <a:p>
            <a:pPr algn="r"/>
            <a:r>
              <a:rPr lang="en-GB" sz="1400" dirty="0"/>
              <a:t>Getting along with         </a:t>
            </a:r>
            <a:r>
              <a:rPr lang="ar-EG" sz="1400" dirty="0"/>
              <a:t>مع    </a:t>
            </a:r>
            <a:r>
              <a:rPr lang="en-GB" sz="1400" dirty="0"/>
              <a:t> </a:t>
            </a:r>
            <a:r>
              <a:rPr lang="ar-EG" sz="1400" dirty="0"/>
              <a:t>يتوافق</a:t>
            </a:r>
          </a:p>
          <a:p>
            <a:pPr algn="r"/>
            <a:r>
              <a:rPr lang="en-GB" sz="1400" dirty="0"/>
              <a:t>Trust</a:t>
            </a:r>
            <a:r>
              <a:rPr lang="ar-EG" sz="1400" dirty="0"/>
              <a:t>                    </a:t>
            </a:r>
            <a:r>
              <a:rPr lang="en-GB" sz="1400" dirty="0"/>
              <a:t> </a:t>
            </a:r>
            <a:r>
              <a:rPr lang="ar-EG" sz="1400" dirty="0"/>
              <a:t>              </a:t>
            </a:r>
            <a:r>
              <a:rPr lang="en-GB" sz="1400" dirty="0"/>
              <a:t> </a:t>
            </a:r>
            <a:r>
              <a:rPr lang="ar-EG" sz="1400" dirty="0"/>
              <a:t>يثق بـ</a:t>
            </a:r>
          </a:p>
          <a:p>
            <a:pPr algn="r"/>
            <a:r>
              <a:rPr lang="en-GB" sz="1400" dirty="0"/>
              <a:t>Argue                                       </a:t>
            </a:r>
            <a:r>
              <a:rPr lang="ar-EG" sz="1400" dirty="0"/>
              <a:t>يتجادل </a:t>
            </a:r>
          </a:p>
          <a:p>
            <a:pPr algn="r"/>
            <a:r>
              <a:rPr lang="en-GB" sz="1400" dirty="0"/>
              <a:t>Angry                                        </a:t>
            </a:r>
            <a:r>
              <a:rPr lang="ar-EG" sz="1400" dirty="0"/>
              <a:t>عصبي</a:t>
            </a:r>
            <a:endParaRPr lang="en-GB" sz="1400" dirty="0"/>
          </a:p>
        </p:txBody>
      </p:sp>
    </p:spTree>
    <p:extLst>
      <p:ext uri="{BB962C8B-B14F-4D97-AF65-F5344CB8AC3E}">
        <p14:creationId xmlns:p14="http://schemas.microsoft.com/office/powerpoint/2010/main" val="2032205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069" y="3777999"/>
            <a:ext cx="12011102" cy="2893100"/>
          </a:xfrm>
          <a:prstGeom prst="rect">
            <a:avLst/>
          </a:prstGeom>
          <a:noFill/>
          <a:ln w="19050">
            <a:solidFill>
              <a:srgbClr val="8E3895"/>
            </a:solidFill>
          </a:ln>
        </p:spPr>
        <p:txBody>
          <a:bodyPr wrap="square" rtlCol="0">
            <a:spAutoFit/>
          </a:bodyPr>
          <a:lstStyle/>
          <a:p>
            <a:pPr algn="ctr">
              <a:lnSpc>
                <a:spcPct val="150000"/>
              </a:lnSpc>
            </a:pPr>
            <a:r>
              <a:rPr lang="en-GB" sz="1400" u="sng" dirty="0"/>
              <a:t>ONLINE RESOURCES AND WEBSITES</a:t>
            </a:r>
          </a:p>
          <a:p>
            <a:pPr algn="ctr">
              <a:lnSpc>
                <a:spcPct val="150000"/>
              </a:lnSpc>
            </a:pPr>
            <a:endParaRPr lang="en-GB" sz="1400" u="sng"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p:txBody>
      </p:sp>
      <p:pic>
        <p:nvPicPr>
          <p:cNvPr id="13" name="Picture 2" descr="Image result for hegarty math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664" r="13656"/>
          <a:stretch/>
        </p:blipFill>
        <p:spPr bwMode="auto">
          <a:xfrm>
            <a:off x="1931737" y="4687342"/>
            <a:ext cx="1687455" cy="12269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10" name="Picture 9" descr="Image result for star values ede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8" name="TextBox 7"/>
          <p:cNvSpPr txBox="1"/>
          <p:nvPr/>
        </p:nvSpPr>
        <p:spPr>
          <a:xfrm>
            <a:off x="264011" y="845721"/>
            <a:ext cx="4746140" cy="2785378"/>
          </a:xfrm>
          <a:prstGeom prst="rect">
            <a:avLst/>
          </a:prstGeom>
          <a:noFill/>
          <a:ln w="19050">
            <a:solidFill>
              <a:srgbClr val="8E3895"/>
            </a:solidFill>
          </a:ln>
        </p:spPr>
        <p:txBody>
          <a:bodyPr wrap="square" rtlCol="0">
            <a:spAutoFit/>
          </a:bodyPr>
          <a:lstStyle/>
          <a:p>
            <a:pPr algn="ctr">
              <a:lnSpc>
                <a:spcPct val="150000"/>
              </a:lnSpc>
            </a:pPr>
            <a:r>
              <a:rPr lang="en-GB" sz="1400" u="sng" dirty="0"/>
              <a:t>THE PURPOSE</a:t>
            </a:r>
          </a:p>
          <a:p>
            <a:r>
              <a:rPr lang="en-GB" sz="1400" dirty="0"/>
              <a:t>The purpose of a knowledge organiser is to provide you with an outline of the topics that will be covered across all subjects. This can be used as a tool for flip learning (researching or learning about a topic that hasn't already been taught in school), to recap, revisit and revise.</a:t>
            </a:r>
          </a:p>
          <a:p>
            <a:endParaRPr lang="en-GB" sz="1400" dirty="0"/>
          </a:p>
          <a:p>
            <a:r>
              <a:rPr lang="en-GB" sz="1400" dirty="0"/>
              <a:t>Your ‘</a:t>
            </a:r>
            <a:r>
              <a:rPr lang="en-GB" sz="1400" i="1" dirty="0"/>
              <a:t>remember more and remember better</a:t>
            </a:r>
            <a:r>
              <a:rPr lang="en-GB" sz="1400" dirty="0"/>
              <a:t>’ knowledge organisers are now part of your equipment and should be bought to school with you everyday. You must keep your knowledge organisers free from any graffiti and they must be handled with care. Treat them as you do all your subject books.</a:t>
            </a:r>
          </a:p>
        </p:txBody>
      </p:sp>
      <p:sp>
        <p:nvSpPr>
          <p:cNvPr id="11" name="TextBox 10"/>
          <p:cNvSpPr txBox="1"/>
          <p:nvPr/>
        </p:nvSpPr>
        <p:spPr>
          <a:xfrm>
            <a:off x="5172180" y="845721"/>
            <a:ext cx="6736865" cy="2785378"/>
          </a:xfrm>
          <a:prstGeom prst="rect">
            <a:avLst/>
          </a:prstGeom>
          <a:noFill/>
          <a:ln w="19050">
            <a:solidFill>
              <a:srgbClr val="8E3895"/>
            </a:solidFill>
          </a:ln>
        </p:spPr>
        <p:txBody>
          <a:bodyPr wrap="square" rtlCol="0">
            <a:spAutoFit/>
          </a:bodyPr>
          <a:lstStyle/>
          <a:p>
            <a:pPr algn="ctr">
              <a:lnSpc>
                <a:spcPct val="150000"/>
              </a:lnSpc>
            </a:pPr>
            <a:r>
              <a:rPr lang="en-GB" sz="1400" u="sng" dirty="0"/>
              <a:t>HOW TO USE YOUR KNOWLEDGE ORGANISERS</a:t>
            </a:r>
          </a:p>
          <a:p>
            <a:pPr marL="285750" indent="-285750">
              <a:buFont typeface="Arial" panose="020B0604020202020204" pitchFamily="34" charset="0"/>
              <a:buChar char="•"/>
            </a:pPr>
            <a:r>
              <a:rPr lang="en-GB" sz="1400" b="1" dirty="0"/>
              <a:t>'Key focusses' </a:t>
            </a:r>
            <a:r>
              <a:rPr lang="en-GB" sz="1400" dirty="0"/>
              <a:t>- This is a breakdown of the learning that will take place for each half term. You can use these titles to flip learn, recap, revisit and revise in order to improve your retention and knowledge and excel in your assessments.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'Key vocabulary/ definitions' </a:t>
            </a:r>
            <a:r>
              <a:rPr lang="en-GB" sz="1400" dirty="0"/>
              <a:t>- Use this to help you define your subject terminology.</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b="1" dirty="0"/>
              <a:t>'Key equipment' </a:t>
            </a:r>
            <a:r>
              <a:rPr lang="en-GB" sz="1400" dirty="0"/>
              <a:t>- Will have you prepared for every lesson and give you complete access to the lesson so that you are progressing every hour.</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Everything else gives you information, facts and examples which you can use to better your learning.</a:t>
            </a:r>
          </a:p>
        </p:txBody>
      </p:sp>
      <p:sp>
        <p:nvSpPr>
          <p:cNvPr id="14" name="TextBox 13"/>
          <p:cNvSpPr txBox="1"/>
          <p:nvPr/>
        </p:nvSpPr>
        <p:spPr>
          <a:xfrm>
            <a:off x="1931737" y="6033331"/>
            <a:ext cx="1829159" cy="523220"/>
          </a:xfrm>
          <a:prstGeom prst="rect">
            <a:avLst/>
          </a:prstGeom>
          <a:noFill/>
          <a:ln w="19050">
            <a:solidFill>
              <a:schemeClr val="tx1"/>
            </a:solidFill>
          </a:ln>
        </p:spPr>
        <p:txBody>
          <a:bodyPr wrap="square" rtlCol="0">
            <a:spAutoFit/>
          </a:bodyPr>
          <a:lstStyle/>
          <a:p>
            <a:pPr algn="ctr"/>
            <a:r>
              <a:rPr lang="en-GB" sz="1400" dirty="0"/>
              <a:t>MATHS: HEGARTY MATHS</a:t>
            </a:r>
          </a:p>
        </p:txBody>
      </p:sp>
      <p:sp>
        <p:nvSpPr>
          <p:cNvPr id="15" name="TextBox 14"/>
          <p:cNvSpPr txBox="1"/>
          <p:nvPr/>
        </p:nvSpPr>
        <p:spPr>
          <a:xfrm>
            <a:off x="283141" y="6023917"/>
            <a:ext cx="1582326" cy="307777"/>
          </a:xfrm>
          <a:prstGeom prst="rect">
            <a:avLst/>
          </a:prstGeom>
          <a:noFill/>
          <a:ln w="19050">
            <a:solidFill>
              <a:schemeClr val="tx1"/>
            </a:solidFill>
          </a:ln>
        </p:spPr>
        <p:txBody>
          <a:bodyPr wrap="square" rtlCol="0">
            <a:spAutoFit/>
          </a:bodyPr>
          <a:lstStyle/>
          <a:p>
            <a:pPr algn="ctr"/>
            <a:r>
              <a:rPr lang="en-GB" sz="1400" dirty="0"/>
              <a:t>ENGLISH: SENECA</a:t>
            </a:r>
          </a:p>
        </p:txBody>
      </p:sp>
      <p:sp>
        <p:nvSpPr>
          <p:cNvPr id="17" name="TextBox 16"/>
          <p:cNvSpPr txBox="1"/>
          <p:nvPr/>
        </p:nvSpPr>
        <p:spPr>
          <a:xfrm>
            <a:off x="3835503" y="6026813"/>
            <a:ext cx="2673358" cy="523220"/>
          </a:xfrm>
          <a:prstGeom prst="rect">
            <a:avLst/>
          </a:prstGeom>
          <a:noFill/>
          <a:ln w="19050">
            <a:solidFill>
              <a:schemeClr val="tx1"/>
            </a:solidFill>
          </a:ln>
        </p:spPr>
        <p:txBody>
          <a:bodyPr wrap="square" rtlCol="0">
            <a:spAutoFit/>
          </a:bodyPr>
          <a:lstStyle/>
          <a:p>
            <a:pPr algn="ctr"/>
            <a:r>
              <a:rPr lang="en-GB" sz="1400" dirty="0"/>
              <a:t>SCIENCE: SENECA, QUIZLET, TASSOMAI</a:t>
            </a:r>
          </a:p>
        </p:txBody>
      </p:sp>
      <p:pic>
        <p:nvPicPr>
          <p:cNvPr id="2" name="Picture 1"/>
          <p:cNvPicPr>
            <a:picLocks noChangeAspect="1"/>
          </p:cNvPicPr>
          <p:nvPr/>
        </p:nvPicPr>
        <p:blipFill rotWithShape="1">
          <a:blip r:embed="rId4"/>
          <a:srcRect l="8388" t="11022" r="78296" b="81190"/>
          <a:stretch/>
        </p:blipFill>
        <p:spPr>
          <a:xfrm>
            <a:off x="283141" y="5300842"/>
            <a:ext cx="1582326" cy="520502"/>
          </a:xfrm>
          <a:prstGeom prst="rect">
            <a:avLst/>
          </a:prstGeom>
        </p:spPr>
      </p:pic>
      <p:pic>
        <p:nvPicPr>
          <p:cNvPr id="18" name="Picture 4" descr="Image result for one note"/>
          <p:cNvPicPr>
            <a:picLocks noChangeAspect="1" noChangeArrowheads="1"/>
          </p:cNvPicPr>
          <p:nvPr/>
        </p:nvPicPr>
        <p:blipFill rotWithShape="1">
          <a:blip r:embed="rId5">
            <a:extLst>
              <a:ext uri="{28A0092B-C50C-407E-A947-70E740481C1C}">
                <a14:useLocalDpi xmlns:a14="http://schemas.microsoft.com/office/drawing/2010/main" val="0"/>
              </a:ext>
            </a:extLst>
          </a:blip>
          <a:srcRect l="22759" t="16230" r="32979" b="16358"/>
          <a:stretch/>
        </p:blipFill>
        <p:spPr bwMode="auto">
          <a:xfrm>
            <a:off x="6825135" y="4710076"/>
            <a:ext cx="1403597" cy="12004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593111" y="6023918"/>
            <a:ext cx="2145411" cy="523220"/>
          </a:xfrm>
          <a:prstGeom prst="rect">
            <a:avLst/>
          </a:prstGeom>
          <a:noFill/>
          <a:ln w="19050">
            <a:solidFill>
              <a:schemeClr val="tx1"/>
            </a:solidFill>
          </a:ln>
        </p:spPr>
        <p:txBody>
          <a:bodyPr wrap="square" rtlCol="0">
            <a:spAutoFit/>
          </a:bodyPr>
          <a:lstStyle/>
          <a:p>
            <a:pPr algn="ctr"/>
            <a:r>
              <a:rPr lang="en-GB" sz="1400" dirty="0"/>
              <a:t>COMPUTER SCIENCE: ONENOTE</a:t>
            </a:r>
          </a:p>
        </p:txBody>
      </p:sp>
      <p:pic>
        <p:nvPicPr>
          <p:cNvPr id="20" name="Picture 19"/>
          <p:cNvPicPr>
            <a:picLocks noChangeAspect="1"/>
          </p:cNvPicPr>
          <p:nvPr/>
        </p:nvPicPr>
        <p:blipFill rotWithShape="1">
          <a:blip r:embed="rId4"/>
          <a:srcRect l="8388" t="11022" r="78296" b="81190"/>
          <a:stretch/>
        </p:blipFill>
        <p:spPr>
          <a:xfrm>
            <a:off x="4361647" y="5294325"/>
            <a:ext cx="1621069" cy="533246"/>
          </a:xfrm>
          <a:prstGeom prst="rect">
            <a:avLst/>
          </a:prstGeom>
        </p:spPr>
      </p:pic>
      <p:pic>
        <p:nvPicPr>
          <p:cNvPr id="1026" name="Picture 2" descr="Image result for tassoma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5521" y="4224261"/>
            <a:ext cx="1825595" cy="4326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quizlet"/>
          <p:cNvPicPr>
            <a:picLocks noChangeAspect="1" noChangeArrowheads="1"/>
          </p:cNvPicPr>
          <p:nvPr/>
        </p:nvPicPr>
        <p:blipFill rotWithShape="1">
          <a:blip r:embed="rId7">
            <a:extLst>
              <a:ext uri="{28A0092B-C50C-407E-A947-70E740481C1C}">
                <a14:useLocalDpi xmlns:a14="http://schemas.microsoft.com/office/drawing/2010/main" val="0"/>
              </a:ext>
            </a:extLst>
          </a:blip>
          <a:srcRect l="34461" t="40737" r="33518" b="40947"/>
          <a:stretch/>
        </p:blipFill>
        <p:spPr bwMode="auto">
          <a:xfrm>
            <a:off x="4447696" y="4725597"/>
            <a:ext cx="1448969" cy="4647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8824742" y="6023917"/>
            <a:ext cx="1394690" cy="523220"/>
          </a:xfrm>
          <a:prstGeom prst="rect">
            <a:avLst/>
          </a:prstGeom>
          <a:noFill/>
          <a:ln w="19050">
            <a:solidFill>
              <a:schemeClr val="tx1"/>
            </a:solidFill>
          </a:ln>
        </p:spPr>
        <p:txBody>
          <a:bodyPr wrap="square" rtlCol="0">
            <a:spAutoFit/>
          </a:bodyPr>
          <a:lstStyle/>
          <a:p>
            <a:pPr algn="ctr"/>
            <a:r>
              <a:rPr lang="en-GB" sz="1400" dirty="0"/>
              <a:t>HISTORY: PADLET</a:t>
            </a:r>
          </a:p>
        </p:txBody>
      </p:sp>
      <p:pic>
        <p:nvPicPr>
          <p:cNvPr id="1030" name="Picture 6" descr="Image result for padlet"/>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892" t="17965" r="23612" b="14084"/>
          <a:stretch/>
        </p:blipFill>
        <p:spPr bwMode="auto">
          <a:xfrm>
            <a:off x="8824742" y="4747049"/>
            <a:ext cx="1357745" cy="12192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10300723" y="6023917"/>
            <a:ext cx="1586477" cy="523220"/>
          </a:xfrm>
          <a:prstGeom prst="rect">
            <a:avLst/>
          </a:prstGeom>
          <a:noFill/>
          <a:ln w="19050">
            <a:solidFill>
              <a:schemeClr val="tx1"/>
            </a:solidFill>
          </a:ln>
        </p:spPr>
        <p:txBody>
          <a:bodyPr wrap="square" rtlCol="0">
            <a:spAutoFit/>
          </a:bodyPr>
          <a:lstStyle/>
          <a:p>
            <a:pPr algn="ctr"/>
            <a:r>
              <a:rPr lang="en-GB" sz="1400" dirty="0"/>
              <a:t>GEOGRAPHY: SENECA</a:t>
            </a:r>
          </a:p>
        </p:txBody>
      </p:sp>
      <p:pic>
        <p:nvPicPr>
          <p:cNvPr id="23" name="Picture 22"/>
          <p:cNvPicPr>
            <a:picLocks noChangeAspect="1"/>
          </p:cNvPicPr>
          <p:nvPr/>
        </p:nvPicPr>
        <p:blipFill rotWithShape="1">
          <a:blip r:embed="rId4"/>
          <a:srcRect l="8388" t="11022" r="78296" b="81190"/>
          <a:stretch/>
        </p:blipFill>
        <p:spPr>
          <a:xfrm>
            <a:off x="10304874" y="5307068"/>
            <a:ext cx="1582326" cy="520502"/>
          </a:xfrm>
          <a:prstGeom prst="rect">
            <a:avLst/>
          </a:prstGeom>
        </p:spPr>
      </p:pic>
      <p:pic>
        <p:nvPicPr>
          <p:cNvPr id="24" name="Picture 10" descr="Image result for memrise&quot;"/>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3128" b="13571"/>
          <a:stretch/>
        </p:blipFill>
        <p:spPr bwMode="auto">
          <a:xfrm>
            <a:off x="283141" y="4434338"/>
            <a:ext cx="1582326" cy="77513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247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FAA088-775F-43B8-B6A2-0007A555FFDD}"/>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6CC9FE4-316A-4FCC-B277-C078FF00639F}"/>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F619BDCC-9C77-45E0-A259-6723A92AB02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40420004-AE6C-44D2-85A2-39CF4DFD433E}"/>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ENGLISH</a:t>
            </a:r>
          </a:p>
        </p:txBody>
      </p:sp>
      <p:sp>
        <p:nvSpPr>
          <p:cNvPr id="2" name="TextBox 1">
            <a:extLst>
              <a:ext uri="{FF2B5EF4-FFF2-40B4-BE49-F238E27FC236}">
                <a16:creationId xmlns:a16="http://schemas.microsoft.com/office/drawing/2014/main" id="{FF6B66D1-3AF1-417F-B4C0-00A37DCBA7EA}"/>
              </a:ext>
            </a:extLst>
          </p:cNvPr>
          <p:cNvSpPr txBox="1"/>
          <p:nvPr/>
        </p:nvSpPr>
        <p:spPr>
          <a:xfrm>
            <a:off x="4223558" y="773390"/>
            <a:ext cx="5028243" cy="1384995"/>
          </a:xfrm>
          <a:prstGeom prst="rect">
            <a:avLst/>
          </a:prstGeom>
          <a:noFill/>
          <a:ln w="19050">
            <a:solidFill>
              <a:schemeClr val="tx1"/>
            </a:solidFill>
          </a:ln>
        </p:spPr>
        <p:txBody>
          <a:bodyPr wrap="square" rtlCol="0">
            <a:spAutoFit/>
          </a:bodyPr>
          <a:lstStyle/>
          <a:p>
            <a:pPr algn="ctr"/>
            <a:r>
              <a:rPr lang="en-GB" sz="1400" u="sng" dirty="0"/>
              <a:t>KEY VOCABULARY</a:t>
            </a:r>
          </a:p>
          <a:p>
            <a:pPr algn="ctr"/>
            <a:r>
              <a:rPr lang="en-GB" sz="1400" dirty="0"/>
              <a:t>Act, deprivation, Education, Inequality, Maternal, Nature, Nurture, Playwright, Recession, Social Divide, Superstition, Stage Direction</a:t>
            </a:r>
          </a:p>
          <a:p>
            <a:pPr algn="ctr"/>
            <a:r>
              <a:rPr lang="en-GB" sz="1400" u="sng" dirty="0"/>
              <a:t>KEY EQUIPMENT</a:t>
            </a:r>
          </a:p>
          <a:p>
            <a:pPr algn="ctr"/>
            <a:r>
              <a:rPr lang="en-GB" sz="1400" dirty="0"/>
              <a:t>Pen, Pencil , Ruler, Copy of the play ‘Blood Brothers’</a:t>
            </a:r>
          </a:p>
          <a:p>
            <a:pPr algn="ctr"/>
            <a:endParaRPr lang="en-GB" sz="1400" u="sng" dirty="0"/>
          </a:p>
        </p:txBody>
      </p:sp>
      <p:sp>
        <p:nvSpPr>
          <p:cNvPr id="3" name="TextBox 2">
            <a:extLst>
              <a:ext uri="{FF2B5EF4-FFF2-40B4-BE49-F238E27FC236}">
                <a16:creationId xmlns:a16="http://schemas.microsoft.com/office/drawing/2014/main" id="{8030F75D-02D6-4E3B-A5A7-E7DC8206A503}"/>
              </a:ext>
            </a:extLst>
          </p:cNvPr>
          <p:cNvSpPr txBox="1"/>
          <p:nvPr/>
        </p:nvSpPr>
        <p:spPr>
          <a:xfrm>
            <a:off x="9395157" y="854321"/>
            <a:ext cx="2748717" cy="1169551"/>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285750" indent="-285750" algn="ctr">
              <a:buFont typeface="Arial" panose="020B0604020202020204" pitchFamily="34" charset="0"/>
              <a:buChar char="•"/>
            </a:pPr>
            <a:r>
              <a:rPr lang="en-GB" sz="1400" dirty="0"/>
              <a:t>Understanding the whole texts</a:t>
            </a:r>
          </a:p>
          <a:p>
            <a:pPr marL="285750" indent="-285750" algn="ctr">
              <a:buFont typeface="Arial" panose="020B0604020202020204" pitchFamily="34" charset="0"/>
              <a:buChar char="•"/>
            </a:pPr>
            <a:r>
              <a:rPr lang="en-GB" sz="1400" dirty="0"/>
              <a:t>Answer one questions from the Blood Brothers applying social and historical contexts</a:t>
            </a:r>
            <a:endParaRPr lang="en-GB" sz="1400" u="sng" dirty="0"/>
          </a:p>
        </p:txBody>
      </p:sp>
      <p:sp>
        <p:nvSpPr>
          <p:cNvPr id="4" name="Rectangle 3">
            <a:extLst>
              <a:ext uri="{FF2B5EF4-FFF2-40B4-BE49-F238E27FC236}">
                <a16:creationId xmlns:a16="http://schemas.microsoft.com/office/drawing/2014/main" id="{6574851D-7A4A-4050-A3BE-C531508FAF36}"/>
              </a:ext>
            </a:extLst>
          </p:cNvPr>
          <p:cNvSpPr/>
          <p:nvPr/>
        </p:nvSpPr>
        <p:spPr>
          <a:xfrm>
            <a:off x="48126" y="2293033"/>
            <a:ext cx="4604556" cy="4493538"/>
          </a:xfrm>
          <a:prstGeom prst="rect">
            <a:avLst/>
          </a:prstGeom>
          <a:ln w="12700">
            <a:solidFill>
              <a:schemeClr val="tx1"/>
            </a:solidFill>
          </a:ln>
        </p:spPr>
        <p:txBody>
          <a:bodyPr wrap="square">
            <a:spAutoFit/>
          </a:bodyPr>
          <a:lstStyle/>
          <a:p>
            <a:pPr algn="ctr"/>
            <a:r>
              <a:rPr lang="en-GB" sz="1100" b="1" u="sng" dirty="0">
                <a:highlight>
                  <a:srgbClr val="FF00FF"/>
                </a:highlight>
              </a:rPr>
              <a:t>Very Brief Plot Summary</a:t>
            </a:r>
          </a:p>
          <a:p>
            <a:r>
              <a:rPr lang="en-GB" sz="1100" b="1" dirty="0">
                <a:highlight>
                  <a:srgbClr val="FF00FF"/>
                </a:highlight>
              </a:rPr>
              <a:t>Act 1:</a:t>
            </a:r>
            <a:r>
              <a:rPr lang="en-GB" sz="1100" b="1" dirty="0"/>
              <a:t> </a:t>
            </a:r>
            <a:r>
              <a:rPr lang="en-GB" sz="1100" dirty="0"/>
              <a:t>Mrs Johnstone finds out she is pregnant with twins. The wealthy Mrs Lyons, who employs Mrs Johnstone as a cleaning lady, suggests she gives</a:t>
            </a:r>
          </a:p>
          <a:p>
            <a:r>
              <a:rPr lang="en-GB" sz="1100" dirty="0"/>
              <a:t>her one of the babies, as Mrs Johnstone is worried about not being able to support them. Mrs Johnstone reluctantly agrees. After she hands over the</a:t>
            </a:r>
          </a:p>
          <a:p>
            <a:r>
              <a:rPr lang="en-GB" sz="1100" dirty="0"/>
              <a:t>baby, she is sacked by Mrs Lyons.</a:t>
            </a:r>
          </a:p>
          <a:p>
            <a:r>
              <a:rPr lang="en-GB" sz="1100" dirty="0"/>
              <a:t>Seven years later, the boys, Mickey and Edward, meet and become ‘blood brothers’. Mickey introduces Edward to his friend, Linda, and to his mum.</a:t>
            </a:r>
          </a:p>
          <a:p>
            <a:r>
              <a:rPr lang="en-GB" sz="1100" dirty="0"/>
              <a:t>Mrs Johnstone warns Edward to stay away from them. However, the two boys cannot be kept apart. Mrs Lyons becomes increasingly paranoid about</a:t>
            </a:r>
          </a:p>
          <a:p>
            <a:r>
              <a:rPr lang="en-GB" sz="1100" dirty="0"/>
              <a:t>the </a:t>
            </a:r>
            <a:r>
              <a:rPr lang="en-GB" sz="1100" dirty="0" err="1"/>
              <a:t>Johnstones</a:t>
            </a:r>
            <a:r>
              <a:rPr lang="en-GB" sz="1100" dirty="0"/>
              <a:t>. Mr Lyons tells Edward they are moving to the countryside for Mrs Lyons’ health. Upset, Edward says goodbye to Mrs Johnstone. Shortly</a:t>
            </a:r>
          </a:p>
          <a:p>
            <a:r>
              <a:rPr lang="en-GB" sz="1100" dirty="0"/>
              <a:t>afterwards, Mrs Johnstone receives a letter saying her family can move to the countryside.</a:t>
            </a:r>
            <a:br>
              <a:rPr lang="en-GB" sz="1100" dirty="0"/>
            </a:br>
            <a:endParaRPr lang="en-GB" sz="1100" dirty="0"/>
          </a:p>
          <a:p>
            <a:r>
              <a:rPr lang="en-GB" sz="1100" b="1" dirty="0">
                <a:highlight>
                  <a:srgbClr val="FF00FF"/>
                </a:highlight>
              </a:rPr>
              <a:t>Act 2:</a:t>
            </a:r>
            <a:r>
              <a:rPr lang="en-GB" sz="1100" b="1" dirty="0"/>
              <a:t> </a:t>
            </a:r>
            <a:r>
              <a:rPr lang="en-GB" sz="1100" dirty="0"/>
              <a:t>Time has moved on. Edward and Mickey meet up again and recognise each other. They instantly resume their friendship. Mrs Lyons goes to see</a:t>
            </a:r>
          </a:p>
          <a:p>
            <a:r>
              <a:rPr lang="en-GB" sz="1100" dirty="0"/>
              <a:t>Mrs Johnstone and accuses her of following them to the area. She tries to bribe her to move away, then tries to stab her.</a:t>
            </a:r>
          </a:p>
          <a:p>
            <a:r>
              <a:rPr lang="en-GB" sz="1100" dirty="0"/>
              <a:t>Linda and Mickey get together, get married and have a baby. Edward goes to university and falls out with Mickey. Mickey is made redundant, commits</a:t>
            </a:r>
          </a:p>
          <a:p>
            <a:r>
              <a:rPr lang="en-GB" sz="1100" dirty="0"/>
              <a:t>a robbery and is imprisoned. When he is released, he is addicted to anti-depressants. Linda asks for Edward’s help and he gets Mickey a job. Brought</a:t>
            </a:r>
          </a:p>
          <a:p>
            <a:r>
              <a:rPr lang="en-GB" sz="1100" dirty="0"/>
              <a:t>together once again, Linda and Edward are attracted to each other and start an affair. Mickey finds out from Mrs Lyons and shoots Edward dead. He is</a:t>
            </a:r>
          </a:p>
          <a:p>
            <a:r>
              <a:rPr lang="en-GB" sz="1100" dirty="0"/>
              <a:t>immediately shot dead himself by the police.</a:t>
            </a:r>
          </a:p>
        </p:txBody>
      </p:sp>
      <p:sp>
        <p:nvSpPr>
          <p:cNvPr id="13" name="Rectangle 12">
            <a:extLst>
              <a:ext uri="{FF2B5EF4-FFF2-40B4-BE49-F238E27FC236}">
                <a16:creationId xmlns:a16="http://schemas.microsoft.com/office/drawing/2014/main" id="{013995BE-55A3-4A1F-83FF-5B6DDC39ACDB}"/>
              </a:ext>
            </a:extLst>
          </p:cNvPr>
          <p:cNvSpPr/>
          <p:nvPr/>
        </p:nvSpPr>
        <p:spPr>
          <a:xfrm>
            <a:off x="4720512" y="2352491"/>
            <a:ext cx="7203240" cy="1277273"/>
          </a:xfrm>
          <a:prstGeom prst="rect">
            <a:avLst/>
          </a:prstGeom>
          <a:ln w="12700">
            <a:solidFill>
              <a:schemeClr val="tx1"/>
            </a:solidFill>
          </a:ln>
        </p:spPr>
        <p:txBody>
          <a:bodyPr wrap="square">
            <a:spAutoFit/>
          </a:bodyPr>
          <a:lstStyle/>
          <a:p>
            <a:r>
              <a:rPr lang="en-GB" sz="1100" b="1" dirty="0">
                <a:highlight>
                  <a:srgbClr val="F4DDFF"/>
                </a:highlight>
              </a:rPr>
              <a:t>Context</a:t>
            </a:r>
          </a:p>
          <a:p>
            <a:r>
              <a:rPr lang="en-GB" sz="1100" dirty="0"/>
              <a:t>Set in the 1970s and 80s, Blood Brothers shows the realities of life in Liverpool during the era. In 1979,</a:t>
            </a:r>
            <a:br>
              <a:rPr lang="en-GB" sz="1100" dirty="0"/>
            </a:br>
            <a:r>
              <a:rPr lang="en-GB" sz="1100" dirty="0"/>
              <a:t>Margaret Thatcher came to power as Prime Minister and privatised much of Britain’s manufacturing</a:t>
            </a:r>
            <a:br>
              <a:rPr lang="en-GB" sz="1100" dirty="0"/>
            </a:br>
            <a:r>
              <a:rPr lang="en-GB" sz="1100" dirty="0"/>
              <a:t>industry. As a result, there was widespread unemployment; in Liverpool, up to 25% of the population</a:t>
            </a:r>
            <a:br>
              <a:rPr lang="en-GB" sz="1100" dirty="0"/>
            </a:br>
            <a:r>
              <a:rPr lang="en-GB" sz="1100" dirty="0"/>
              <a:t>were unemployed. This led to high levels of poverty. The Johnstone family, and in particular Mickey’s</a:t>
            </a:r>
            <a:br>
              <a:rPr lang="en-GB" sz="1100" dirty="0"/>
            </a:br>
            <a:r>
              <a:rPr lang="en-GB" sz="1100" dirty="0"/>
              <a:t>redundancy, show the real life impact of this. Russell uses the play to explore the consequences of</a:t>
            </a:r>
            <a:br>
              <a:rPr lang="en-GB" sz="1100" dirty="0"/>
            </a:br>
            <a:r>
              <a:rPr lang="en-GB" sz="1100" dirty="0"/>
              <a:t>poverty and unemployment. As a Liverpudlian himself, he was writing from first-hand experience.</a:t>
            </a:r>
          </a:p>
        </p:txBody>
      </p:sp>
      <p:sp>
        <p:nvSpPr>
          <p:cNvPr id="15" name="Rectangle 14">
            <a:extLst>
              <a:ext uri="{FF2B5EF4-FFF2-40B4-BE49-F238E27FC236}">
                <a16:creationId xmlns:a16="http://schemas.microsoft.com/office/drawing/2014/main" id="{F36B806F-7DF4-4934-A71A-39FEBE9D42DA}"/>
              </a:ext>
            </a:extLst>
          </p:cNvPr>
          <p:cNvSpPr/>
          <p:nvPr/>
        </p:nvSpPr>
        <p:spPr>
          <a:xfrm>
            <a:off x="10322729" y="3874508"/>
            <a:ext cx="1821145" cy="2800767"/>
          </a:xfrm>
          <a:prstGeom prst="rect">
            <a:avLst/>
          </a:prstGeom>
          <a:solidFill>
            <a:srgbClr val="F4DDFF"/>
          </a:solidFill>
          <a:ln w="19050">
            <a:solidFill>
              <a:schemeClr val="tx1"/>
            </a:solidFill>
          </a:ln>
        </p:spPr>
        <p:txBody>
          <a:bodyPr wrap="square">
            <a:spAutoFit/>
          </a:bodyPr>
          <a:lstStyle/>
          <a:p>
            <a:r>
              <a:rPr lang="en-GB" sz="1100" b="1" dirty="0">
                <a:highlight>
                  <a:srgbClr val="C0C0C0"/>
                </a:highlight>
              </a:rPr>
              <a:t>Language and Techniques:</a:t>
            </a:r>
          </a:p>
          <a:p>
            <a:r>
              <a:rPr lang="en-GB" sz="1100" dirty="0"/>
              <a:t>Audience address</a:t>
            </a:r>
          </a:p>
          <a:p>
            <a:r>
              <a:rPr lang="en-GB" sz="1100" dirty="0"/>
              <a:t>Chorus</a:t>
            </a:r>
          </a:p>
          <a:p>
            <a:r>
              <a:rPr lang="en-GB" sz="1100" dirty="0"/>
              <a:t>Colloquial</a:t>
            </a:r>
          </a:p>
          <a:p>
            <a:r>
              <a:rPr lang="en-GB" sz="1100" dirty="0"/>
              <a:t>Contrast</a:t>
            </a:r>
          </a:p>
          <a:p>
            <a:r>
              <a:rPr lang="en-GB" sz="1100" dirty="0"/>
              <a:t>Dramatic Irony</a:t>
            </a:r>
          </a:p>
          <a:p>
            <a:r>
              <a:rPr lang="en-GB" sz="1100" dirty="0"/>
              <a:t>Emotive language</a:t>
            </a:r>
          </a:p>
          <a:p>
            <a:r>
              <a:rPr lang="en-GB" sz="1100" dirty="0"/>
              <a:t>Foreshadowing</a:t>
            </a:r>
          </a:p>
          <a:p>
            <a:r>
              <a:rPr lang="en-GB" sz="1100" dirty="0"/>
              <a:t>Irony</a:t>
            </a:r>
          </a:p>
          <a:p>
            <a:r>
              <a:rPr lang="en-GB" sz="1100" dirty="0"/>
              <a:t>Juxtaposition</a:t>
            </a:r>
          </a:p>
          <a:p>
            <a:r>
              <a:rPr lang="en-GB" sz="1100" dirty="0"/>
              <a:t>Metaphor</a:t>
            </a:r>
          </a:p>
          <a:p>
            <a:r>
              <a:rPr lang="en-GB" sz="1100" dirty="0"/>
              <a:t>Refrain</a:t>
            </a:r>
          </a:p>
          <a:p>
            <a:r>
              <a:rPr lang="en-GB" sz="1100" dirty="0"/>
              <a:t>Repetition</a:t>
            </a:r>
          </a:p>
          <a:p>
            <a:r>
              <a:rPr lang="en-GB" sz="1100" dirty="0"/>
              <a:t>Rhyming Couplet</a:t>
            </a:r>
          </a:p>
          <a:p>
            <a:r>
              <a:rPr lang="en-GB" sz="1100" dirty="0"/>
              <a:t>Song</a:t>
            </a:r>
          </a:p>
          <a:p>
            <a:r>
              <a:rPr lang="en-GB" sz="1100" dirty="0"/>
              <a:t>Tragedy</a:t>
            </a:r>
          </a:p>
        </p:txBody>
      </p:sp>
      <p:sp>
        <p:nvSpPr>
          <p:cNvPr id="17" name="Rectangle 16">
            <a:extLst>
              <a:ext uri="{FF2B5EF4-FFF2-40B4-BE49-F238E27FC236}">
                <a16:creationId xmlns:a16="http://schemas.microsoft.com/office/drawing/2014/main" id="{5F639B76-17DD-46B9-B5D1-A38CFAE6043B}"/>
              </a:ext>
            </a:extLst>
          </p:cNvPr>
          <p:cNvSpPr/>
          <p:nvPr/>
        </p:nvSpPr>
        <p:spPr>
          <a:xfrm>
            <a:off x="4720512" y="3724164"/>
            <a:ext cx="5534386" cy="2970044"/>
          </a:xfrm>
          <a:prstGeom prst="rect">
            <a:avLst/>
          </a:prstGeom>
          <a:ln w="12700">
            <a:solidFill>
              <a:schemeClr val="tx1"/>
            </a:solidFill>
          </a:ln>
        </p:spPr>
        <p:txBody>
          <a:bodyPr wrap="square">
            <a:spAutoFit/>
          </a:bodyPr>
          <a:lstStyle/>
          <a:p>
            <a:r>
              <a:rPr lang="en-GB" sz="1100" b="1" dirty="0">
                <a:highlight>
                  <a:srgbClr val="00FF00"/>
                </a:highlight>
              </a:rPr>
              <a:t>Symbols and Motifs</a:t>
            </a:r>
          </a:p>
          <a:p>
            <a:pPr marL="171450" indent="-171450">
              <a:buFont typeface="Arial" panose="020B0604020202020204" pitchFamily="34" charset="0"/>
              <a:buChar char="•"/>
            </a:pPr>
            <a:r>
              <a:rPr lang="en-GB" sz="1100" b="1" dirty="0">
                <a:highlight>
                  <a:srgbClr val="00FF00"/>
                </a:highlight>
              </a:rPr>
              <a:t>Guns</a:t>
            </a:r>
            <a:r>
              <a:rPr lang="en-GB" sz="1100" dirty="0"/>
              <a:t> are a recurring symbol throughout the play. Firstly,</a:t>
            </a:r>
            <a:br>
              <a:rPr lang="en-GB" sz="1100" dirty="0"/>
            </a:br>
            <a:r>
              <a:rPr lang="en-GB" sz="1100" dirty="0"/>
              <a:t>they are shown as harmless toys, part of games that the</a:t>
            </a:r>
            <a:br>
              <a:rPr lang="en-GB" sz="1100" dirty="0"/>
            </a:br>
            <a:r>
              <a:rPr lang="en-GB" sz="1100" dirty="0"/>
              <a:t>children play. Then they become more mischievous, as Mickey,</a:t>
            </a:r>
            <a:br>
              <a:rPr lang="en-GB" sz="1100" dirty="0"/>
            </a:br>
            <a:r>
              <a:rPr lang="en-GB" sz="1100" dirty="0"/>
              <a:t>Edward and Linda play with an air gun and are reprimanded by</a:t>
            </a:r>
            <a:br>
              <a:rPr lang="en-GB" sz="1100" dirty="0"/>
            </a:br>
            <a:r>
              <a:rPr lang="en-GB" sz="1100" dirty="0"/>
              <a:t>the police. Finally, Sammy’s gun in the robbery puts Mickey in</a:t>
            </a:r>
            <a:br>
              <a:rPr lang="en-GB" sz="1100" dirty="0"/>
            </a:br>
            <a:r>
              <a:rPr lang="en-GB" sz="1100" dirty="0"/>
              <a:t>prison and becomes the weapon that kills Edward. They represent</a:t>
            </a:r>
            <a:br>
              <a:rPr lang="en-GB" sz="1100" dirty="0"/>
            </a:br>
            <a:r>
              <a:rPr lang="en-GB" sz="1100" dirty="0"/>
              <a:t>violence, and the transition from childhood to adulthood. </a:t>
            </a:r>
          </a:p>
          <a:p>
            <a:pPr marL="171450" indent="-171450">
              <a:buFont typeface="Arial" panose="020B0604020202020204" pitchFamily="34" charset="0"/>
              <a:buChar char="•"/>
            </a:pPr>
            <a:r>
              <a:rPr lang="en-GB" sz="1100" b="1" dirty="0">
                <a:highlight>
                  <a:srgbClr val="00FF00"/>
                </a:highlight>
              </a:rPr>
              <a:t>Edward’s locket</a:t>
            </a:r>
            <a:r>
              <a:rPr lang="en-GB" sz="1100" b="1" dirty="0"/>
              <a:t> </a:t>
            </a:r>
            <a:r>
              <a:rPr lang="en-GB" sz="1100" dirty="0"/>
              <a:t>is a symbol which represents secrets. Mrs Lyons</a:t>
            </a:r>
            <a:br>
              <a:rPr lang="en-GB" sz="1100" dirty="0"/>
            </a:br>
            <a:r>
              <a:rPr lang="en-GB" sz="1100" dirty="0"/>
              <a:t>wants to see the locket but the irony is that she is guarding a far</a:t>
            </a:r>
            <a:br>
              <a:rPr lang="en-GB" sz="1100" dirty="0"/>
            </a:br>
            <a:r>
              <a:rPr lang="en-GB" sz="1100" dirty="0"/>
              <a:t>bigger secret. The locket also represents the power of motherhood –</a:t>
            </a:r>
            <a:br>
              <a:rPr lang="en-GB" sz="1100" dirty="0"/>
            </a:br>
            <a:r>
              <a:rPr lang="en-GB" sz="1100" dirty="0"/>
              <a:t>Edward is drawn to Mrs Johnstone even though he does not know</a:t>
            </a:r>
            <a:br>
              <a:rPr lang="en-GB" sz="1100" dirty="0"/>
            </a:br>
            <a:r>
              <a:rPr lang="en-GB" sz="1100" dirty="0"/>
              <a:t>her relationship to him.</a:t>
            </a:r>
          </a:p>
          <a:p>
            <a:pPr marL="171450" indent="-171450">
              <a:buFont typeface="Arial" panose="020B0604020202020204" pitchFamily="34" charset="0"/>
              <a:buChar char="•"/>
            </a:pPr>
            <a:r>
              <a:rPr lang="en-GB" sz="1100" b="1" dirty="0">
                <a:highlight>
                  <a:srgbClr val="00FF00"/>
                </a:highlight>
              </a:rPr>
              <a:t>Marilyn Monroe</a:t>
            </a:r>
            <a:r>
              <a:rPr lang="en-GB" sz="1100" b="1" dirty="0"/>
              <a:t> </a:t>
            </a:r>
            <a:r>
              <a:rPr lang="en-GB" sz="1100" dirty="0"/>
              <a:t>is a recurring symbol within the play – Mrs Johnstone’s</a:t>
            </a:r>
            <a:br>
              <a:rPr lang="en-GB" sz="1100" dirty="0"/>
            </a:br>
            <a:r>
              <a:rPr lang="en-GB" sz="1100" dirty="0"/>
              <a:t>husband was attracted to her because she looked like the film star, but when</a:t>
            </a:r>
            <a:br>
              <a:rPr lang="en-GB" sz="1100" dirty="0"/>
            </a:br>
            <a:r>
              <a:rPr lang="en-GB" sz="1100" dirty="0"/>
              <a:t>she starts to age he finds a replacement. A tragic figure, Marilyn Monroe</a:t>
            </a:r>
            <a:br>
              <a:rPr lang="en-GB" sz="1100" dirty="0"/>
            </a:br>
            <a:r>
              <a:rPr lang="en-GB" sz="1100" dirty="0"/>
              <a:t>is significant because she combined sexuality, vulnerability and secrets.</a:t>
            </a:r>
          </a:p>
        </p:txBody>
      </p:sp>
      <p:sp>
        <p:nvSpPr>
          <p:cNvPr id="19" name="TextBox 18">
            <a:extLst>
              <a:ext uri="{FF2B5EF4-FFF2-40B4-BE49-F238E27FC236}">
                <a16:creationId xmlns:a16="http://schemas.microsoft.com/office/drawing/2014/main" id="{0F303371-42BA-4D72-9824-A45F8164A8F5}"/>
              </a:ext>
            </a:extLst>
          </p:cNvPr>
          <p:cNvSpPr txBox="1"/>
          <p:nvPr/>
        </p:nvSpPr>
        <p:spPr>
          <a:xfrm>
            <a:off x="48126" y="840013"/>
            <a:ext cx="1989803" cy="954107"/>
          </a:xfrm>
          <a:prstGeom prst="rect">
            <a:avLst/>
          </a:prstGeom>
          <a:noFill/>
          <a:ln w="19050">
            <a:solidFill>
              <a:schemeClr val="tx1"/>
            </a:solidFill>
          </a:ln>
        </p:spPr>
        <p:txBody>
          <a:bodyPr wrap="square" rtlCol="0">
            <a:spAutoFit/>
          </a:bodyPr>
          <a:lstStyle/>
          <a:p>
            <a:pPr algn="ctr"/>
            <a:r>
              <a:rPr lang="en-GB" sz="1400" dirty="0"/>
              <a:t>YEAR/ GROUP: 9</a:t>
            </a:r>
          </a:p>
          <a:p>
            <a:pPr algn="ctr"/>
            <a:r>
              <a:rPr lang="en-GB" sz="1400" dirty="0"/>
              <a:t>TERM: AUTUMN 1 &amp; 2</a:t>
            </a:r>
          </a:p>
          <a:p>
            <a:pPr algn="ctr"/>
            <a:r>
              <a:rPr lang="en-GB" sz="1400" dirty="0"/>
              <a:t>TOPIC: BLOOD BROTHERS</a:t>
            </a:r>
          </a:p>
        </p:txBody>
      </p:sp>
      <p:sp>
        <p:nvSpPr>
          <p:cNvPr id="21" name="TextBox 20">
            <a:extLst>
              <a:ext uri="{FF2B5EF4-FFF2-40B4-BE49-F238E27FC236}">
                <a16:creationId xmlns:a16="http://schemas.microsoft.com/office/drawing/2014/main" id="{88263F14-C818-491F-A500-B5516400DDF9}"/>
              </a:ext>
            </a:extLst>
          </p:cNvPr>
          <p:cNvSpPr txBox="1"/>
          <p:nvPr/>
        </p:nvSpPr>
        <p:spPr>
          <a:xfrm>
            <a:off x="2161774" y="802459"/>
            <a:ext cx="1918428" cy="1015663"/>
          </a:xfrm>
          <a:prstGeom prst="rect">
            <a:avLst/>
          </a:prstGeom>
          <a:noFill/>
          <a:ln w="28575">
            <a:solidFill>
              <a:schemeClr val="tx1"/>
            </a:solidFill>
          </a:ln>
        </p:spPr>
        <p:txBody>
          <a:bodyPr wrap="square" rtlCol="0">
            <a:spAutoFit/>
          </a:bodyPr>
          <a:lstStyle/>
          <a:p>
            <a:pPr algn="ctr"/>
            <a:r>
              <a:rPr lang="en-GB" sz="3000" dirty="0">
                <a:solidFill>
                  <a:srgbClr val="8E3895"/>
                </a:solidFill>
              </a:rPr>
              <a:t>BLOOD BROTHERS</a:t>
            </a:r>
          </a:p>
        </p:txBody>
      </p:sp>
      <p:pic>
        <p:nvPicPr>
          <p:cNvPr id="23" name="Picture 22" descr="A large ship in a body of water&#10;&#10;Description automatically generated">
            <a:extLst>
              <a:ext uri="{FF2B5EF4-FFF2-40B4-BE49-F238E27FC236}">
                <a16:creationId xmlns:a16="http://schemas.microsoft.com/office/drawing/2014/main" id="{554AC9DD-7DF0-47BD-A4AB-67D43D2B30A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47698">
            <a:off x="10872052" y="2109699"/>
            <a:ext cx="1097045" cy="664226"/>
          </a:xfrm>
          <a:prstGeom prst="rect">
            <a:avLst/>
          </a:prstGeom>
          <a:ln>
            <a:noFill/>
          </a:ln>
          <a:effectLst>
            <a:outerShdw blurRad="292100" dist="139700" dir="2700000" algn="tl" rotWithShape="0">
              <a:srgbClr val="333333">
                <a:alpha val="65000"/>
              </a:srgbClr>
            </a:outerShdw>
          </a:effectLst>
        </p:spPr>
      </p:pic>
      <p:pic>
        <p:nvPicPr>
          <p:cNvPr id="25" name="Picture 24" descr="A person holding a sign&#10;&#10;Description automatically generated">
            <a:extLst>
              <a:ext uri="{FF2B5EF4-FFF2-40B4-BE49-F238E27FC236}">
                <a16:creationId xmlns:a16="http://schemas.microsoft.com/office/drawing/2014/main" id="{4BED9245-2633-43B3-A1D0-8A4A5113081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1333800">
            <a:off x="10920704" y="2939913"/>
            <a:ext cx="1069089" cy="801817"/>
          </a:xfrm>
          <a:prstGeom prst="rect">
            <a:avLst/>
          </a:prstGeom>
          <a:ln>
            <a:noFill/>
          </a:ln>
          <a:effectLst>
            <a:outerShdw blurRad="292100" dist="139700" dir="2700000" algn="tl" rotWithShape="0">
              <a:srgbClr val="333333">
                <a:alpha val="65000"/>
              </a:srgbClr>
            </a:outerShdw>
          </a:effectLst>
        </p:spPr>
      </p:pic>
      <p:pic>
        <p:nvPicPr>
          <p:cNvPr id="27" name="Picture 26" descr="A person standing in front of a fence&#10;&#10;Description automatically generated">
            <a:extLst>
              <a:ext uri="{FF2B5EF4-FFF2-40B4-BE49-F238E27FC236}">
                <a16:creationId xmlns:a16="http://schemas.microsoft.com/office/drawing/2014/main" id="{71BB9065-60F4-4189-ABD4-622DEDB239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342848">
            <a:off x="9393072" y="5733884"/>
            <a:ext cx="809427" cy="1035055"/>
          </a:xfrm>
          <a:prstGeom prst="rect">
            <a:avLst/>
          </a:prstGeom>
          <a:ln>
            <a:noFill/>
          </a:ln>
          <a:effectLst>
            <a:outerShdw blurRad="292100" dist="139700" dir="2700000" algn="tl" rotWithShape="0">
              <a:srgbClr val="333333">
                <a:alpha val="65000"/>
              </a:srgbClr>
            </a:outerShdw>
          </a:effectLst>
        </p:spPr>
      </p:pic>
      <p:pic>
        <p:nvPicPr>
          <p:cNvPr id="29" name="Picture 28" descr="A picture containing person, building, outdoor, man&#10;&#10;Description automatically generated">
            <a:extLst>
              <a:ext uri="{FF2B5EF4-FFF2-40B4-BE49-F238E27FC236}">
                <a16:creationId xmlns:a16="http://schemas.microsoft.com/office/drawing/2014/main" id="{4EF6B0AA-6C89-4418-AB47-B3A535FD0F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16423">
            <a:off x="8616891" y="3661339"/>
            <a:ext cx="1618055" cy="852422"/>
          </a:xfrm>
          <a:prstGeom prst="rect">
            <a:avLst/>
          </a:prstGeom>
          <a:ln>
            <a:noFill/>
          </a:ln>
          <a:effectLst>
            <a:outerShdw blurRad="292100" dist="139700" dir="2700000" algn="tl" rotWithShape="0">
              <a:srgbClr val="333333">
                <a:alpha val="65000"/>
              </a:srgbClr>
            </a:outerShdw>
          </a:effectLst>
        </p:spPr>
      </p:pic>
      <p:pic>
        <p:nvPicPr>
          <p:cNvPr id="31" name="Picture 30" descr="A picture containing chain&#10;&#10;Description automatically generated">
            <a:extLst>
              <a:ext uri="{FF2B5EF4-FFF2-40B4-BE49-F238E27FC236}">
                <a16:creationId xmlns:a16="http://schemas.microsoft.com/office/drawing/2014/main" id="{0604A4AC-4920-4FA7-8B84-C70A06629CE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4617" b="19160"/>
          <a:stretch/>
        </p:blipFill>
        <p:spPr>
          <a:xfrm rot="518584">
            <a:off x="9114707" y="4616493"/>
            <a:ext cx="1065660" cy="99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7241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0FAA088-775F-43B8-B6A2-0007A555FFDD}"/>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6CC9FE4-316A-4FCC-B277-C078FF00639F}"/>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F619BDCC-9C77-45E0-A259-6723A92AB02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40420004-AE6C-44D2-85A2-39CF4DFD433E}"/>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ENGLISH</a:t>
            </a:r>
          </a:p>
        </p:txBody>
      </p:sp>
      <p:sp>
        <p:nvSpPr>
          <p:cNvPr id="6" name="Rectangle 5">
            <a:extLst>
              <a:ext uri="{FF2B5EF4-FFF2-40B4-BE49-F238E27FC236}">
                <a16:creationId xmlns:a16="http://schemas.microsoft.com/office/drawing/2014/main" id="{AC263AEB-9BE6-40A7-915B-1A3B492174E2}"/>
              </a:ext>
            </a:extLst>
          </p:cNvPr>
          <p:cNvSpPr/>
          <p:nvPr/>
        </p:nvSpPr>
        <p:spPr>
          <a:xfrm>
            <a:off x="6840905" y="916508"/>
            <a:ext cx="5212596" cy="5747727"/>
          </a:xfrm>
          <a:prstGeom prst="rect">
            <a:avLst/>
          </a:prstGeom>
          <a:ln w="1905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b="1" u="sng" dirty="0">
                <a:highlight>
                  <a:srgbClr val="00FFFF"/>
                </a:highlight>
              </a:rPr>
              <a:t>Characters</a:t>
            </a:r>
          </a:p>
          <a:p>
            <a:r>
              <a:rPr lang="en-GB" sz="1050" b="1" dirty="0">
                <a:highlight>
                  <a:srgbClr val="00FFFF"/>
                </a:highlight>
              </a:rPr>
              <a:t>Mrs Johnstone</a:t>
            </a:r>
            <a:r>
              <a:rPr lang="en-GB" sz="1050" dirty="0">
                <a:highlight>
                  <a:srgbClr val="00FFFF"/>
                </a:highlight>
              </a:rPr>
              <a:t>:</a:t>
            </a:r>
            <a:r>
              <a:rPr lang="en-GB" sz="1050" dirty="0"/>
              <a:t> A single mum, Mrs Johnstone has lots of children and looks older than she is. She works as a cleaning lady and is desperate to</a:t>
            </a:r>
          </a:p>
          <a:p>
            <a:r>
              <a:rPr lang="en-GB" sz="1050" dirty="0"/>
              <a:t>provide for her family, but often struggles. She is warm and caring, and spends her life regretting her decision to give away Edward.</a:t>
            </a:r>
          </a:p>
          <a:p>
            <a:r>
              <a:rPr lang="en-GB" sz="1050" b="1" dirty="0">
                <a:highlight>
                  <a:srgbClr val="00FFFF"/>
                </a:highlight>
              </a:rPr>
              <a:t>Mrs Lyons</a:t>
            </a:r>
            <a:r>
              <a:rPr lang="en-GB" sz="1050" dirty="0">
                <a:highlight>
                  <a:srgbClr val="00FFFF"/>
                </a:highlight>
              </a:rPr>
              <a:t>:</a:t>
            </a:r>
            <a:r>
              <a:rPr lang="en-GB" sz="1050" dirty="0"/>
              <a:t> A wealthy, middle-class woman, Mrs Lyons is desperate for children. She is lonely because her husband is often away on business. She is</a:t>
            </a:r>
          </a:p>
          <a:p>
            <a:r>
              <a:rPr lang="en-GB" sz="1050" dirty="0"/>
              <a:t>cunning, as she hatches a plan to pass one of the twins as her own. She pays for her decision by becoming paranoid that the truth will come out,</a:t>
            </a:r>
          </a:p>
          <a:p>
            <a:r>
              <a:rPr lang="en-GB" sz="1050" dirty="0"/>
              <a:t>and increasingly jealous of Mrs Johnstone. She lacks maternal warmth.</a:t>
            </a:r>
          </a:p>
          <a:p>
            <a:r>
              <a:rPr lang="en-GB" sz="1050" b="1" dirty="0">
                <a:highlight>
                  <a:srgbClr val="00FFFF"/>
                </a:highlight>
              </a:rPr>
              <a:t>Mickey</a:t>
            </a:r>
            <a:r>
              <a:rPr lang="en-GB" sz="1050" dirty="0">
                <a:highlight>
                  <a:srgbClr val="00FFFF"/>
                </a:highlight>
              </a:rPr>
              <a:t>:</a:t>
            </a:r>
            <a:r>
              <a:rPr lang="en-GB" sz="1050" dirty="0"/>
              <a:t> One of Mrs Johnstone’s twins, his life is often chaotic. He is suspended from school, gets his girlfriend, Linda, pregnant, loses his job, goes to</a:t>
            </a:r>
          </a:p>
          <a:p>
            <a:r>
              <a:rPr lang="en-GB" sz="1050" dirty="0"/>
              <a:t>prison, becomes addicted to anti-depressants and eventually kills his own brother. Mickey shows us how the chances we get in life can define who</a:t>
            </a:r>
          </a:p>
          <a:p>
            <a:r>
              <a:rPr lang="en-GB" sz="1050" dirty="0"/>
              <a:t>we become.</a:t>
            </a:r>
          </a:p>
          <a:p>
            <a:r>
              <a:rPr lang="en-GB" sz="1050" b="1" dirty="0">
                <a:highlight>
                  <a:srgbClr val="00FFFF"/>
                </a:highlight>
              </a:rPr>
              <a:t>Edward</a:t>
            </a:r>
            <a:r>
              <a:rPr lang="en-GB" sz="1050" dirty="0">
                <a:highlight>
                  <a:srgbClr val="00FFFF"/>
                </a:highlight>
              </a:rPr>
              <a:t>:</a:t>
            </a:r>
            <a:r>
              <a:rPr lang="en-GB" sz="1050" dirty="0"/>
              <a:t> The twin that Mrs Johnstone gives away, Edward is raised in a privileged lifestyle, with private school and a university education. He gets a</a:t>
            </a:r>
          </a:p>
          <a:p>
            <a:r>
              <a:rPr lang="en-GB" sz="1050" dirty="0"/>
              <a:t>good job and eventually wins over Linda. However, he never experiences the maternal kindness that Mickey experiences.</a:t>
            </a:r>
          </a:p>
          <a:p>
            <a:r>
              <a:rPr lang="en-GB" sz="1050" b="1" dirty="0">
                <a:highlight>
                  <a:srgbClr val="00FFFF"/>
                </a:highlight>
              </a:rPr>
              <a:t>Linda</a:t>
            </a:r>
            <a:r>
              <a:rPr lang="en-GB" sz="1050" dirty="0">
                <a:highlight>
                  <a:srgbClr val="00FFFF"/>
                </a:highlight>
              </a:rPr>
              <a:t>:</a:t>
            </a:r>
            <a:r>
              <a:rPr lang="en-GB" sz="1050" dirty="0"/>
              <a:t> Boisterous and fun-loving, Linda falls in love with Mickey and is fiercely loyal to him. She stands up for him against teachers and against</a:t>
            </a:r>
          </a:p>
          <a:p>
            <a:r>
              <a:rPr lang="en-GB" sz="1050" dirty="0"/>
              <a:t>Sammy, but his eventual decline sends her into Edward’s arms. She feels trapped by the life that has been created for her with Mickey.</a:t>
            </a:r>
          </a:p>
          <a:p>
            <a:r>
              <a:rPr lang="en-GB" sz="1050" b="1" dirty="0">
                <a:highlight>
                  <a:srgbClr val="00FFFF"/>
                </a:highlight>
              </a:rPr>
              <a:t>The Narrator:</a:t>
            </a:r>
            <a:r>
              <a:rPr lang="en-GB" sz="1050" b="1" dirty="0"/>
              <a:t> </a:t>
            </a:r>
            <a:r>
              <a:rPr lang="en-GB" sz="1050" dirty="0"/>
              <a:t>The Narrator stays on stage throughout the play, commenting on and narrating events. He asks the audience to speculate about who is</a:t>
            </a:r>
          </a:p>
          <a:p>
            <a:r>
              <a:rPr lang="en-GB" sz="1050" dirty="0"/>
              <a:t>to blame for the events in the play, and often appears as a minor character to remind Mrs Johnstone of her guilt at giving away her son.</a:t>
            </a:r>
          </a:p>
          <a:p>
            <a:r>
              <a:rPr lang="en-GB" sz="1050" b="1" dirty="0">
                <a:highlight>
                  <a:srgbClr val="00FFFF"/>
                </a:highlight>
              </a:rPr>
              <a:t>Sammy</a:t>
            </a:r>
            <a:r>
              <a:rPr lang="en-GB" sz="1050" dirty="0">
                <a:highlight>
                  <a:srgbClr val="00FFFF"/>
                </a:highlight>
              </a:rPr>
              <a:t>:</a:t>
            </a:r>
            <a:r>
              <a:rPr lang="en-GB" sz="1050" dirty="0"/>
              <a:t> Mickey’s older brother is a violent bully who exhibits aggressive behaviour throughout the play. At first, Mickey looks up to him, but eventually</a:t>
            </a:r>
          </a:p>
          <a:p>
            <a:r>
              <a:rPr lang="en-GB" sz="1050" dirty="0"/>
              <a:t>he becomes a threat. It is Sammy who involves him in the robbery and who unwittingly provides the gun which Mickey uses to kill Edward.</a:t>
            </a:r>
          </a:p>
          <a:p>
            <a:r>
              <a:rPr lang="en-GB" sz="1050" b="1" dirty="0">
                <a:highlight>
                  <a:srgbClr val="00FFFF"/>
                </a:highlight>
              </a:rPr>
              <a:t>Mr Lyons:</a:t>
            </a:r>
            <a:r>
              <a:rPr lang="en-GB" sz="1050" b="1" dirty="0"/>
              <a:t> </a:t>
            </a:r>
            <a:r>
              <a:rPr lang="en-GB" sz="1050" dirty="0"/>
              <a:t>A wealthy, middle-class businessman, Mr Lyons has no understanding of his wife’s desperation for a baby, or her deep paranoia about</a:t>
            </a:r>
          </a:p>
          <a:p>
            <a:r>
              <a:rPr lang="en-GB" sz="1050" dirty="0"/>
              <a:t>Edward. He is dismissive about her worries. He also shows no care for his employees, whom he makes redundant in Act II.</a:t>
            </a:r>
          </a:p>
        </p:txBody>
      </p:sp>
      <p:sp>
        <p:nvSpPr>
          <p:cNvPr id="8" name="Rectangle 7">
            <a:extLst>
              <a:ext uri="{FF2B5EF4-FFF2-40B4-BE49-F238E27FC236}">
                <a16:creationId xmlns:a16="http://schemas.microsoft.com/office/drawing/2014/main" id="{18910B78-9BD3-47A2-A8A9-A16F41A2CA50}"/>
              </a:ext>
            </a:extLst>
          </p:cNvPr>
          <p:cNvSpPr/>
          <p:nvPr/>
        </p:nvSpPr>
        <p:spPr>
          <a:xfrm>
            <a:off x="138499" y="724912"/>
            <a:ext cx="6522129" cy="6093976"/>
          </a:xfrm>
          <a:prstGeom prst="rect">
            <a:avLst/>
          </a:prstGeom>
          <a:ln w="12700">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50" b="1" u="sng" dirty="0">
                <a:highlight>
                  <a:srgbClr val="FFFF00"/>
                </a:highlight>
              </a:rPr>
              <a:t>Themes</a:t>
            </a:r>
          </a:p>
          <a:p>
            <a:r>
              <a:rPr lang="en-GB" sz="1000" b="1" dirty="0">
                <a:highlight>
                  <a:srgbClr val="FFFF00"/>
                </a:highlight>
              </a:rPr>
              <a:t>Nature vs Nurture</a:t>
            </a:r>
          </a:p>
          <a:p>
            <a:r>
              <a:rPr lang="en-GB" sz="1000" dirty="0"/>
              <a:t>• Splitting up Edward and Mickey at birth shows us how environment can have a huge impact on life chances.</a:t>
            </a:r>
          </a:p>
          <a:p>
            <a:r>
              <a:rPr lang="en-GB" sz="1000" dirty="0"/>
              <a:t>• The boys continue to be drawn to each other, despite very different upbringings.</a:t>
            </a:r>
          </a:p>
          <a:p>
            <a:r>
              <a:rPr lang="en-GB" sz="1000" dirty="0"/>
              <a:t>• Mrs Johnstone is shown as having a natural maternal instinct, while Mrs Lyons seems unable to show easy</a:t>
            </a:r>
          </a:p>
          <a:p>
            <a:r>
              <a:rPr lang="en-GB" sz="1000" dirty="0"/>
              <a:t>motherly love. This has an impact on the boys and ironically drives Edward towards Mrs Johnstone.</a:t>
            </a:r>
          </a:p>
          <a:p>
            <a:r>
              <a:rPr lang="en-GB" sz="1000" b="1" dirty="0">
                <a:highlight>
                  <a:srgbClr val="FFFF00"/>
                </a:highlight>
              </a:rPr>
              <a:t>Violence</a:t>
            </a:r>
          </a:p>
          <a:p>
            <a:r>
              <a:rPr lang="en-GB" sz="1000" dirty="0"/>
              <a:t>• Mickey is exposed to violence from a young age, in the games played by his friends and by Sammy.</a:t>
            </a:r>
          </a:p>
          <a:p>
            <a:r>
              <a:rPr lang="en-GB" sz="1000" dirty="0"/>
              <a:t>• Sammy is frequently violent to others and it is his violent tendencies which lead to Mickey going to prison.</a:t>
            </a:r>
          </a:p>
          <a:p>
            <a:r>
              <a:rPr lang="en-GB" sz="1000" dirty="0"/>
              <a:t>• Mrs Lyons resorts to violence when she threatens Mrs Johnstone.</a:t>
            </a:r>
          </a:p>
          <a:p>
            <a:r>
              <a:rPr lang="en-GB" sz="1000" dirty="0"/>
              <a:t>• Mickey resorts to violence at the end of the play when he finds out the truth.</a:t>
            </a:r>
          </a:p>
          <a:p>
            <a:r>
              <a:rPr lang="en-GB" sz="1000" b="1" dirty="0">
                <a:highlight>
                  <a:srgbClr val="FFFF00"/>
                </a:highlight>
              </a:rPr>
              <a:t>Growing Up</a:t>
            </a:r>
          </a:p>
          <a:p>
            <a:r>
              <a:rPr lang="en-GB" sz="1000" dirty="0"/>
              <a:t>• Mickey and Edward’s childhoods are juxtaposed throughout the play to show how</a:t>
            </a:r>
          </a:p>
          <a:p>
            <a:r>
              <a:rPr lang="en-GB" sz="1000" dirty="0"/>
              <a:t>childhood experiences can be very different and yet very similar.</a:t>
            </a:r>
          </a:p>
          <a:p>
            <a:r>
              <a:rPr lang="en-GB" sz="1000" dirty="0"/>
              <a:t>• Mrs Johnstone and Mrs Lyons react to their children growing up in different ways.</a:t>
            </a:r>
          </a:p>
          <a:p>
            <a:r>
              <a:rPr lang="en-GB" sz="1000" dirty="0"/>
              <a:t>• The montage in Act II shows the transition from childhood to adulthood.</a:t>
            </a:r>
          </a:p>
          <a:p>
            <a:r>
              <a:rPr lang="en-GB" sz="1000" dirty="0"/>
              <a:t>• Mickey realises that some people have to grow up quicker than others, due to their circumstances.</a:t>
            </a:r>
          </a:p>
          <a:p>
            <a:r>
              <a:rPr lang="en-GB" sz="1000" dirty="0"/>
              <a:t>• The play shows how two children with similar backgrounds (Sammy and Linda) can make different choices and take different paths in life.</a:t>
            </a:r>
          </a:p>
          <a:p>
            <a:r>
              <a:rPr lang="en-GB" sz="1000" b="1" dirty="0">
                <a:highlight>
                  <a:srgbClr val="FFFF00"/>
                </a:highlight>
              </a:rPr>
              <a:t>Fate and Superstition</a:t>
            </a:r>
          </a:p>
          <a:p>
            <a:r>
              <a:rPr lang="en-GB" sz="1000" dirty="0"/>
              <a:t>• We are told how the story will end at the beginning of the play – so there is no escaping the fate of the blood brothers.</a:t>
            </a:r>
          </a:p>
          <a:p>
            <a:r>
              <a:rPr lang="en-GB" sz="1000" dirty="0"/>
              <a:t>• The play considers how one decision can decide a person’s fate – Mickey realises at the end of the</a:t>
            </a:r>
          </a:p>
          <a:p>
            <a:r>
              <a:rPr lang="en-GB" sz="1000" dirty="0"/>
              <a:t>play that he could have had Edward’s life if Mrs Johnstone had chosen differently.</a:t>
            </a:r>
          </a:p>
          <a:p>
            <a:r>
              <a:rPr lang="en-GB" sz="1000" dirty="0"/>
              <a:t>• Mrs Johnstone is highly superstitious at the beginning of the play, and Mrs Lyons</a:t>
            </a:r>
          </a:p>
          <a:p>
            <a:r>
              <a:rPr lang="en-GB" sz="1000" dirty="0"/>
              <a:t>uses this to create the superstition about twins who are parted.</a:t>
            </a:r>
          </a:p>
          <a:p>
            <a:r>
              <a:rPr lang="en-GB" sz="1000" dirty="0"/>
              <a:t>• Mrs Lyons becomes superstitious as her paranoia takes over.</a:t>
            </a:r>
          </a:p>
          <a:p>
            <a:r>
              <a:rPr lang="en-GB" sz="1000" dirty="0"/>
              <a:t>• The Narrator asks us if superstition is to blame for boys’ fate.</a:t>
            </a:r>
          </a:p>
          <a:p>
            <a:r>
              <a:rPr lang="en-GB" sz="1000" b="1" dirty="0">
                <a:highlight>
                  <a:srgbClr val="FFFF00"/>
                </a:highlight>
              </a:rPr>
              <a:t>Class</a:t>
            </a:r>
          </a:p>
          <a:p>
            <a:r>
              <a:rPr lang="en-GB" sz="1000" dirty="0"/>
              <a:t>• Willy Russell shows us the injustices of the class divide by juxtaposing the upbringing of Edward and Mickey.</a:t>
            </a:r>
          </a:p>
          <a:p>
            <a:r>
              <a:rPr lang="en-GB" sz="1000" dirty="0"/>
              <a:t>• Accents, vocabulary and costume are used to show the class divide between the two boys and their mothers.</a:t>
            </a:r>
          </a:p>
          <a:p>
            <a:r>
              <a:rPr lang="en-GB" sz="1000" dirty="0"/>
              <a:t>• Education is shown as a key factor in the class divide: Edward’s education guarantees him university</a:t>
            </a:r>
          </a:p>
          <a:p>
            <a:r>
              <a:rPr lang="en-GB" sz="1000" dirty="0"/>
              <a:t>and a good job; Mickey’s education is largely pointless and reduces his chances in life.</a:t>
            </a:r>
          </a:p>
          <a:p>
            <a:r>
              <a:rPr lang="en-GB" sz="1000" dirty="0"/>
              <a:t>• The Narrator asks us if class is to blame for the boys’ fate.</a:t>
            </a:r>
          </a:p>
          <a:p>
            <a:r>
              <a:rPr lang="en-GB" sz="1000" b="1" dirty="0">
                <a:highlight>
                  <a:srgbClr val="FFFF00"/>
                </a:highlight>
              </a:rPr>
              <a:t>Friendship and Loyalty</a:t>
            </a:r>
          </a:p>
          <a:p>
            <a:r>
              <a:rPr lang="en-GB" sz="1000" dirty="0"/>
              <a:t>• Edward and Mickey forge a friendship which bridges the class divide.</a:t>
            </a:r>
          </a:p>
          <a:p>
            <a:r>
              <a:rPr lang="en-GB" sz="1000" dirty="0"/>
              <a:t>• That friendship is destroyed by Edward’s inability to understand the pressures of</a:t>
            </a:r>
          </a:p>
          <a:p>
            <a:r>
              <a:rPr lang="en-GB" sz="1000" dirty="0"/>
              <a:t>money problems – ultimately the class divide comes between them.</a:t>
            </a:r>
          </a:p>
          <a:p>
            <a:r>
              <a:rPr lang="en-GB" sz="1000" dirty="0"/>
              <a:t>• Linda shows loyalty to Mickey throughout her life, standing up for him against</a:t>
            </a:r>
          </a:p>
          <a:p>
            <a:r>
              <a:rPr lang="en-GB" sz="1000" dirty="0"/>
              <a:t>bullies. But when Mickey becomes unreachable, she betrays him.</a:t>
            </a:r>
          </a:p>
        </p:txBody>
      </p:sp>
    </p:spTree>
    <p:extLst>
      <p:ext uri="{BB962C8B-B14F-4D97-AF65-F5344CB8AC3E}">
        <p14:creationId xmlns:p14="http://schemas.microsoft.com/office/powerpoint/2010/main" val="2422278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5FBB8F-941E-4299-93EF-25E7F4807F3D}"/>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0DF1ABF5-C91E-4736-955D-8FD51408CC27}"/>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40EEEF09-D98E-49F0-8E6C-546BEFAA55B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B2FEA0D8-142C-4974-B2E5-9F738F594C69}"/>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MATHEMATICS</a:t>
            </a:r>
          </a:p>
        </p:txBody>
      </p:sp>
      <p:sp>
        <p:nvSpPr>
          <p:cNvPr id="77" name="TextBox 9">
            <a:extLst>
              <a:ext uri="{FF2B5EF4-FFF2-40B4-BE49-F238E27FC236}">
                <a16:creationId xmlns:a16="http://schemas.microsoft.com/office/drawing/2014/main" id="{105AA63C-E414-4737-A3E3-4839EB2A2A5B}"/>
              </a:ext>
            </a:extLst>
          </p:cNvPr>
          <p:cNvSpPr txBox="1"/>
          <p:nvPr/>
        </p:nvSpPr>
        <p:spPr>
          <a:xfrm>
            <a:off x="111331" y="741232"/>
            <a:ext cx="1873320" cy="738664"/>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t>YEAR/ GROUP: 9H</a:t>
            </a:r>
          </a:p>
          <a:p>
            <a:pPr algn="ctr"/>
            <a:r>
              <a:rPr lang="en-GB" sz="1400" dirty="0"/>
              <a:t>TERM: AUTUMN 1</a:t>
            </a:r>
          </a:p>
          <a:p>
            <a:pPr algn="ctr"/>
            <a:r>
              <a:rPr lang="en-GB" sz="1400" dirty="0"/>
              <a:t>TOPIC: NUMBER</a:t>
            </a:r>
          </a:p>
        </p:txBody>
      </p:sp>
      <p:sp>
        <p:nvSpPr>
          <p:cNvPr id="79" name="TextBox 11">
            <a:extLst>
              <a:ext uri="{FF2B5EF4-FFF2-40B4-BE49-F238E27FC236}">
                <a16:creationId xmlns:a16="http://schemas.microsoft.com/office/drawing/2014/main" id="{799FF295-3E22-48E4-ABD6-8E9A22EAA4B7}"/>
              </a:ext>
            </a:extLst>
          </p:cNvPr>
          <p:cNvSpPr txBox="1"/>
          <p:nvPr/>
        </p:nvSpPr>
        <p:spPr>
          <a:xfrm>
            <a:off x="4122875" y="731013"/>
            <a:ext cx="5307648" cy="1015663"/>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u="sng" dirty="0"/>
              <a:t>KEY VOCABULARY</a:t>
            </a:r>
          </a:p>
          <a:p>
            <a:pPr algn="ctr"/>
            <a:r>
              <a:rPr lang="en-GB" sz="1200" dirty="0"/>
              <a:t>Integer, Indices, Rationalise, Multiple, Surds, Multiplier, Factor, Standard form, </a:t>
            </a:r>
          </a:p>
          <a:p>
            <a:pPr algn="ctr"/>
            <a:r>
              <a:rPr lang="en-GB" sz="1200" dirty="0"/>
              <a:t>Prime, Numerator, Denominator</a:t>
            </a:r>
          </a:p>
          <a:p>
            <a:pPr algn="ctr"/>
            <a:r>
              <a:rPr lang="en-GB" sz="1200" u="sng" dirty="0"/>
              <a:t>KEY EQUIPMENT</a:t>
            </a:r>
          </a:p>
          <a:p>
            <a:pPr algn="ctr"/>
            <a:r>
              <a:rPr lang="en-GB" sz="1200" dirty="0"/>
              <a:t>Pen, Pencil, Ruler, Scientific Calculator</a:t>
            </a:r>
          </a:p>
        </p:txBody>
      </p:sp>
      <p:sp>
        <p:nvSpPr>
          <p:cNvPr id="81" name="TextBox 12">
            <a:extLst>
              <a:ext uri="{FF2B5EF4-FFF2-40B4-BE49-F238E27FC236}">
                <a16:creationId xmlns:a16="http://schemas.microsoft.com/office/drawing/2014/main" id="{34015B61-AE77-4818-A391-AB4E4F0362CD}"/>
              </a:ext>
            </a:extLst>
          </p:cNvPr>
          <p:cNvSpPr txBox="1"/>
          <p:nvPr/>
        </p:nvSpPr>
        <p:spPr>
          <a:xfrm>
            <a:off x="2094549" y="901653"/>
            <a:ext cx="1918428" cy="584775"/>
          </a:xfrm>
          <a:prstGeom prst="rect">
            <a:avLst/>
          </a:prstGeom>
          <a:noFill/>
          <a:ln w="285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3200" dirty="0">
                <a:solidFill>
                  <a:srgbClr val="8E3895"/>
                </a:solidFill>
              </a:rPr>
              <a:t>NUMBER</a:t>
            </a:r>
          </a:p>
        </p:txBody>
      </p:sp>
      <p:sp>
        <p:nvSpPr>
          <p:cNvPr id="83" name="TextBox 33">
            <a:extLst>
              <a:ext uri="{FF2B5EF4-FFF2-40B4-BE49-F238E27FC236}">
                <a16:creationId xmlns:a16="http://schemas.microsoft.com/office/drawing/2014/main" id="{1241A45F-38BE-4F77-8B9A-08157798DB6F}"/>
              </a:ext>
            </a:extLst>
          </p:cNvPr>
          <p:cNvSpPr txBox="1"/>
          <p:nvPr/>
        </p:nvSpPr>
        <p:spPr>
          <a:xfrm>
            <a:off x="9505189" y="731013"/>
            <a:ext cx="2484726" cy="1015663"/>
          </a:xfrm>
          <a:prstGeom prst="rect">
            <a:avLst/>
          </a:prstGeom>
          <a:solidFill>
            <a:srgbClr val="FFFF00"/>
          </a:solid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u="sng" dirty="0"/>
              <a:t>KEY FOCUSSES</a:t>
            </a:r>
          </a:p>
          <a:p>
            <a:pPr marL="285750" indent="-285750">
              <a:buFont typeface="Arial" panose="020B0604020202020204" pitchFamily="34" charset="0"/>
              <a:buChar char="•"/>
            </a:pPr>
            <a:r>
              <a:rPr lang="en-GB" sz="1200" dirty="0"/>
              <a:t>Types of number</a:t>
            </a:r>
          </a:p>
          <a:p>
            <a:pPr marL="285750" indent="-285750">
              <a:buFont typeface="Arial" panose="020B0604020202020204" pitchFamily="34" charset="0"/>
              <a:buChar char="•"/>
            </a:pPr>
            <a:r>
              <a:rPr lang="en-GB" sz="1200" dirty="0"/>
              <a:t>Index form, standard form and surds</a:t>
            </a:r>
          </a:p>
          <a:p>
            <a:pPr marL="285750" indent="-285750">
              <a:buFont typeface="Arial" panose="020B0604020202020204" pitchFamily="34" charset="0"/>
              <a:buChar char="•"/>
            </a:pPr>
            <a:r>
              <a:rPr lang="en-GB" sz="1200" dirty="0"/>
              <a:t>Fractions and percentages</a:t>
            </a:r>
          </a:p>
        </p:txBody>
      </p:sp>
      <p:pic>
        <p:nvPicPr>
          <p:cNvPr id="85" name="Picture 84">
            <a:extLst>
              <a:ext uri="{FF2B5EF4-FFF2-40B4-BE49-F238E27FC236}">
                <a16:creationId xmlns:a16="http://schemas.microsoft.com/office/drawing/2014/main" id="{AE245AA0-A2E9-4108-922D-D6ECCACD39F5}"/>
              </a:ext>
            </a:extLst>
          </p:cNvPr>
          <p:cNvPicPr>
            <a:picLocks noChangeAspect="1"/>
          </p:cNvPicPr>
          <p:nvPr/>
        </p:nvPicPr>
        <p:blipFill>
          <a:blip r:embed="rId3"/>
          <a:stretch>
            <a:fillRect/>
          </a:stretch>
        </p:blipFill>
        <p:spPr>
          <a:xfrm>
            <a:off x="45771" y="2018669"/>
            <a:ext cx="3679170" cy="4736969"/>
          </a:xfrm>
          <a:prstGeom prst="rect">
            <a:avLst/>
          </a:prstGeom>
        </p:spPr>
      </p:pic>
      <p:sp>
        <p:nvSpPr>
          <p:cNvPr id="87" name="TextBox 16">
            <a:extLst>
              <a:ext uri="{FF2B5EF4-FFF2-40B4-BE49-F238E27FC236}">
                <a16:creationId xmlns:a16="http://schemas.microsoft.com/office/drawing/2014/main" id="{9EFAE25A-F2D6-4090-84B2-1FF86D19FCF6}"/>
              </a:ext>
            </a:extLst>
          </p:cNvPr>
          <p:cNvSpPr txBox="1"/>
          <p:nvPr/>
        </p:nvSpPr>
        <p:spPr>
          <a:xfrm>
            <a:off x="45771" y="1692038"/>
            <a:ext cx="3679170" cy="308630"/>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t>INDICES</a:t>
            </a:r>
          </a:p>
        </p:txBody>
      </p:sp>
      <p:pic>
        <p:nvPicPr>
          <p:cNvPr id="89" name="Picture 88">
            <a:extLst>
              <a:ext uri="{FF2B5EF4-FFF2-40B4-BE49-F238E27FC236}">
                <a16:creationId xmlns:a16="http://schemas.microsoft.com/office/drawing/2014/main" id="{7899B880-68D6-4993-BF00-1C635BE9F1F1}"/>
              </a:ext>
            </a:extLst>
          </p:cNvPr>
          <p:cNvPicPr>
            <a:picLocks noChangeAspect="1"/>
          </p:cNvPicPr>
          <p:nvPr/>
        </p:nvPicPr>
        <p:blipFill>
          <a:blip r:embed="rId4"/>
          <a:stretch>
            <a:fillRect/>
          </a:stretch>
        </p:blipFill>
        <p:spPr>
          <a:xfrm>
            <a:off x="3806386" y="2317872"/>
            <a:ext cx="3825683" cy="1857906"/>
          </a:xfrm>
          <a:prstGeom prst="rect">
            <a:avLst/>
          </a:prstGeom>
        </p:spPr>
      </p:pic>
      <p:sp>
        <p:nvSpPr>
          <p:cNvPr id="91" name="TextBox 18">
            <a:extLst>
              <a:ext uri="{FF2B5EF4-FFF2-40B4-BE49-F238E27FC236}">
                <a16:creationId xmlns:a16="http://schemas.microsoft.com/office/drawing/2014/main" id="{1633E040-4F17-4E08-9380-302CA3DCA5A1}"/>
              </a:ext>
            </a:extLst>
          </p:cNvPr>
          <p:cNvSpPr txBox="1"/>
          <p:nvPr/>
        </p:nvSpPr>
        <p:spPr>
          <a:xfrm>
            <a:off x="3853266" y="1873672"/>
            <a:ext cx="3825683" cy="317204"/>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t>STANDARD FORM</a:t>
            </a:r>
          </a:p>
        </p:txBody>
      </p:sp>
      <p:sp>
        <p:nvSpPr>
          <p:cNvPr id="93" name="TextBox 19">
            <a:extLst>
              <a:ext uri="{FF2B5EF4-FFF2-40B4-BE49-F238E27FC236}">
                <a16:creationId xmlns:a16="http://schemas.microsoft.com/office/drawing/2014/main" id="{CFF5D00B-2B96-40F3-9A37-55F7E7FB92AA}"/>
              </a:ext>
            </a:extLst>
          </p:cNvPr>
          <p:cNvSpPr txBox="1"/>
          <p:nvPr/>
        </p:nvSpPr>
        <p:spPr>
          <a:xfrm>
            <a:off x="3853265" y="4210906"/>
            <a:ext cx="3778803" cy="317204"/>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t>SURDS</a:t>
            </a:r>
          </a:p>
        </p:txBody>
      </p:sp>
      <p:pic>
        <p:nvPicPr>
          <p:cNvPr id="95" name="Picture 94">
            <a:extLst>
              <a:ext uri="{FF2B5EF4-FFF2-40B4-BE49-F238E27FC236}">
                <a16:creationId xmlns:a16="http://schemas.microsoft.com/office/drawing/2014/main" id="{63BB7CFC-501D-472F-A265-2A21B2CCCBED}"/>
              </a:ext>
            </a:extLst>
          </p:cNvPr>
          <p:cNvPicPr>
            <a:picLocks noChangeAspect="1"/>
          </p:cNvPicPr>
          <p:nvPr/>
        </p:nvPicPr>
        <p:blipFill rotWithShape="1">
          <a:blip r:embed="rId5"/>
          <a:srcRect l="7067" t="7782" b="4582"/>
          <a:stretch/>
        </p:blipFill>
        <p:spPr>
          <a:xfrm>
            <a:off x="3826877" y="4528110"/>
            <a:ext cx="3784700" cy="2227528"/>
          </a:xfrm>
          <a:prstGeom prst="rect">
            <a:avLst/>
          </a:prstGeom>
        </p:spPr>
      </p:pic>
      <p:sp>
        <p:nvSpPr>
          <p:cNvPr id="97" name="TextBox 21">
            <a:extLst>
              <a:ext uri="{FF2B5EF4-FFF2-40B4-BE49-F238E27FC236}">
                <a16:creationId xmlns:a16="http://schemas.microsoft.com/office/drawing/2014/main" id="{F65E77F2-73F7-4951-A249-1410412883FB}"/>
              </a:ext>
            </a:extLst>
          </p:cNvPr>
          <p:cNvSpPr txBox="1"/>
          <p:nvPr/>
        </p:nvSpPr>
        <p:spPr>
          <a:xfrm>
            <a:off x="7773927" y="4173371"/>
            <a:ext cx="4343823" cy="311003"/>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t>PERCENTAGES</a:t>
            </a:r>
          </a:p>
        </p:txBody>
      </p:sp>
      <p:pic>
        <p:nvPicPr>
          <p:cNvPr id="99" name="Picture 98">
            <a:extLst>
              <a:ext uri="{FF2B5EF4-FFF2-40B4-BE49-F238E27FC236}">
                <a16:creationId xmlns:a16="http://schemas.microsoft.com/office/drawing/2014/main" id="{448A837D-5976-41BD-AE45-91E31AAA4B5D}"/>
              </a:ext>
            </a:extLst>
          </p:cNvPr>
          <p:cNvPicPr>
            <a:picLocks noChangeAspect="1"/>
          </p:cNvPicPr>
          <p:nvPr/>
        </p:nvPicPr>
        <p:blipFill>
          <a:blip r:embed="rId6"/>
          <a:stretch>
            <a:fillRect/>
          </a:stretch>
        </p:blipFill>
        <p:spPr>
          <a:xfrm>
            <a:off x="7773927" y="4528110"/>
            <a:ext cx="4343823" cy="2133324"/>
          </a:xfrm>
          <a:prstGeom prst="rect">
            <a:avLst/>
          </a:prstGeom>
        </p:spPr>
      </p:pic>
      <p:pic>
        <p:nvPicPr>
          <p:cNvPr id="101" name="Picture 100">
            <a:extLst>
              <a:ext uri="{FF2B5EF4-FFF2-40B4-BE49-F238E27FC236}">
                <a16:creationId xmlns:a16="http://schemas.microsoft.com/office/drawing/2014/main" id="{1AAE829F-F58E-4414-A962-9C37B637B274}"/>
              </a:ext>
            </a:extLst>
          </p:cNvPr>
          <p:cNvPicPr>
            <a:picLocks noChangeAspect="1"/>
          </p:cNvPicPr>
          <p:nvPr/>
        </p:nvPicPr>
        <p:blipFill>
          <a:blip r:embed="rId7"/>
          <a:stretch>
            <a:fillRect/>
          </a:stretch>
        </p:blipFill>
        <p:spPr>
          <a:xfrm>
            <a:off x="7742395" y="2117185"/>
            <a:ext cx="4403834" cy="2012449"/>
          </a:xfrm>
          <a:prstGeom prst="rect">
            <a:avLst/>
          </a:prstGeom>
        </p:spPr>
      </p:pic>
      <p:sp>
        <p:nvSpPr>
          <p:cNvPr id="103" name="TextBox 24">
            <a:extLst>
              <a:ext uri="{FF2B5EF4-FFF2-40B4-BE49-F238E27FC236}">
                <a16:creationId xmlns:a16="http://schemas.microsoft.com/office/drawing/2014/main" id="{84568E23-F4DE-4CEF-B5DB-1FBE6866469D}"/>
              </a:ext>
            </a:extLst>
          </p:cNvPr>
          <p:cNvSpPr txBox="1"/>
          <p:nvPr/>
        </p:nvSpPr>
        <p:spPr>
          <a:xfrm>
            <a:off x="7773927" y="1799982"/>
            <a:ext cx="4343822" cy="307777"/>
          </a:xfrm>
          <a:prstGeom prst="rect">
            <a:avLst/>
          </a:prstGeom>
          <a:noFill/>
          <a:ln w="19050">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t>FRACTIONS</a:t>
            </a:r>
          </a:p>
        </p:txBody>
      </p:sp>
    </p:spTree>
    <p:extLst>
      <p:ext uri="{BB962C8B-B14F-4D97-AF65-F5344CB8AC3E}">
        <p14:creationId xmlns:p14="http://schemas.microsoft.com/office/powerpoint/2010/main" val="2703249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SCIENCE</a:t>
            </a:r>
          </a:p>
        </p:txBody>
      </p:sp>
      <p:sp>
        <p:nvSpPr>
          <p:cNvPr id="2" name="TextBox 1">
            <a:extLst>
              <a:ext uri="{FF2B5EF4-FFF2-40B4-BE49-F238E27FC236}">
                <a16:creationId xmlns:a16="http://schemas.microsoft.com/office/drawing/2014/main" id="{845DEAC6-F0CF-4105-BBAE-B275955B02BD}"/>
              </a:ext>
            </a:extLst>
          </p:cNvPr>
          <p:cNvSpPr txBox="1"/>
          <p:nvPr/>
        </p:nvSpPr>
        <p:spPr>
          <a:xfrm>
            <a:off x="9939385" y="798039"/>
            <a:ext cx="1992573" cy="1323439"/>
          </a:xfrm>
          <a:prstGeom prst="rect">
            <a:avLst/>
          </a:prstGeom>
          <a:noFill/>
          <a:ln w="19050">
            <a:solidFill>
              <a:schemeClr val="tx1"/>
            </a:solidFill>
          </a:ln>
        </p:spPr>
        <p:txBody>
          <a:bodyPr wrap="square" rtlCol="0">
            <a:spAutoFit/>
          </a:bodyPr>
          <a:lstStyle/>
          <a:p>
            <a:pPr algn="ctr"/>
            <a:r>
              <a:rPr lang="en-GB" sz="1600" dirty="0"/>
              <a:t>YEAR/ GROUP: 9</a:t>
            </a:r>
          </a:p>
          <a:p>
            <a:pPr algn="ctr"/>
            <a:r>
              <a:rPr lang="en-GB" sz="1600" dirty="0"/>
              <a:t>TERM: AUTUMN 1</a:t>
            </a:r>
          </a:p>
          <a:p>
            <a:pPr algn="ctr"/>
            <a:r>
              <a:rPr lang="en-GB" sz="1600" dirty="0"/>
              <a:t>TOPIC: B1 CELL STRUCTURE &amp; TRANSPORT</a:t>
            </a:r>
          </a:p>
        </p:txBody>
      </p:sp>
      <p:sp>
        <p:nvSpPr>
          <p:cNvPr id="3" name="TextBox 2">
            <a:extLst>
              <a:ext uri="{FF2B5EF4-FFF2-40B4-BE49-F238E27FC236}">
                <a16:creationId xmlns:a16="http://schemas.microsoft.com/office/drawing/2014/main" id="{44098964-4DCD-4973-9541-E408F5014337}"/>
              </a:ext>
            </a:extLst>
          </p:cNvPr>
          <p:cNvSpPr txBox="1"/>
          <p:nvPr/>
        </p:nvSpPr>
        <p:spPr>
          <a:xfrm>
            <a:off x="9939384" y="2431033"/>
            <a:ext cx="1992573" cy="2508379"/>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285750" indent="-285750">
              <a:buFont typeface="Arial" panose="020B0604020202020204" pitchFamily="34" charset="0"/>
              <a:buChar char="•"/>
            </a:pPr>
            <a:r>
              <a:rPr lang="en-GB" sz="1300" dirty="0"/>
              <a:t>Microscopes</a:t>
            </a:r>
          </a:p>
          <a:p>
            <a:pPr marL="285750" indent="-285750">
              <a:buFont typeface="Arial" panose="020B0604020202020204" pitchFamily="34" charset="0"/>
              <a:buChar char="•"/>
            </a:pPr>
            <a:r>
              <a:rPr lang="en-GB" sz="1300" dirty="0"/>
              <a:t>Animal and plant cells</a:t>
            </a:r>
          </a:p>
          <a:p>
            <a:pPr marL="285750" indent="-285750">
              <a:buFont typeface="Arial" panose="020B0604020202020204" pitchFamily="34" charset="0"/>
              <a:buChar char="•"/>
            </a:pPr>
            <a:r>
              <a:rPr lang="en-GB" sz="1300" dirty="0"/>
              <a:t>Eukaryotes and prokaryotes</a:t>
            </a:r>
          </a:p>
          <a:p>
            <a:pPr marL="285750" indent="-285750">
              <a:buFont typeface="Arial" panose="020B0604020202020204" pitchFamily="34" charset="0"/>
              <a:buChar char="•"/>
            </a:pPr>
            <a:r>
              <a:rPr lang="en-GB" sz="1300" dirty="0"/>
              <a:t>Specialised animal cells</a:t>
            </a:r>
          </a:p>
          <a:p>
            <a:pPr marL="285750" indent="-285750">
              <a:buFont typeface="Arial" panose="020B0604020202020204" pitchFamily="34" charset="0"/>
              <a:buChar char="•"/>
            </a:pPr>
            <a:r>
              <a:rPr lang="en-GB" sz="1300" dirty="0"/>
              <a:t>Specialised plant cells</a:t>
            </a:r>
          </a:p>
          <a:p>
            <a:pPr marL="285750" indent="-285750">
              <a:buFont typeface="Arial" panose="020B0604020202020204" pitchFamily="34" charset="0"/>
              <a:buChar char="•"/>
            </a:pPr>
            <a:r>
              <a:rPr lang="en-GB" sz="1300" dirty="0"/>
              <a:t>Diffusion</a:t>
            </a:r>
          </a:p>
          <a:p>
            <a:pPr marL="285750" indent="-285750">
              <a:buFont typeface="Arial" panose="020B0604020202020204" pitchFamily="34" charset="0"/>
              <a:buChar char="•"/>
            </a:pPr>
            <a:r>
              <a:rPr lang="en-GB" sz="1300" dirty="0"/>
              <a:t>Osmosis</a:t>
            </a:r>
          </a:p>
          <a:p>
            <a:pPr marL="285750" indent="-285750">
              <a:buFont typeface="Arial" panose="020B0604020202020204" pitchFamily="34" charset="0"/>
              <a:buChar char="•"/>
            </a:pPr>
            <a:r>
              <a:rPr lang="en-GB" sz="1300" dirty="0"/>
              <a:t>Active transport</a:t>
            </a:r>
          </a:p>
          <a:p>
            <a:pPr marL="285750" indent="-285750">
              <a:buFont typeface="Arial" panose="020B0604020202020204" pitchFamily="34" charset="0"/>
              <a:buChar char="•"/>
            </a:pPr>
            <a:r>
              <a:rPr lang="en-GB" sz="1300" dirty="0"/>
              <a:t>Exchanging materials</a:t>
            </a:r>
          </a:p>
        </p:txBody>
      </p:sp>
      <p:pic>
        <p:nvPicPr>
          <p:cNvPr id="4" name="Picture 3">
            <a:extLst>
              <a:ext uri="{FF2B5EF4-FFF2-40B4-BE49-F238E27FC236}">
                <a16:creationId xmlns:a16="http://schemas.microsoft.com/office/drawing/2014/main" id="{65876288-4E88-4702-9B69-7CF95F826739}"/>
              </a:ext>
            </a:extLst>
          </p:cNvPr>
          <p:cNvPicPr>
            <a:picLocks noChangeAspect="1"/>
          </p:cNvPicPr>
          <p:nvPr/>
        </p:nvPicPr>
        <p:blipFill rotWithShape="1">
          <a:blip r:embed="rId3"/>
          <a:srcRect l="13220" t="1860" r="14781" b="15287"/>
          <a:stretch/>
        </p:blipFill>
        <p:spPr>
          <a:xfrm>
            <a:off x="184728" y="697779"/>
            <a:ext cx="9502198" cy="6150696"/>
          </a:xfrm>
          <a:prstGeom prst="rect">
            <a:avLst/>
          </a:prstGeom>
        </p:spPr>
      </p:pic>
    </p:spTree>
    <p:extLst>
      <p:ext uri="{BB962C8B-B14F-4D97-AF65-F5344CB8AC3E}">
        <p14:creationId xmlns:p14="http://schemas.microsoft.com/office/powerpoint/2010/main" val="18613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SCIENCE</a:t>
            </a:r>
          </a:p>
        </p:txBody>
      </p:sp>
      <p:pic>
        <p:nvPicPr>
          <p:cNvPr id="2" name="Picture 1">
            <a:extLst>
              <a:ext uri="{FF2B5EF4-FFF2-40B4-BE49-F238E27FC236}">
                <a16:creationId xmlns:a16="http://schemas.microsoft.com/office/drawing/2014/main" id="{F1592935-F0DE-4A87-8153-B63189DA493B}"/>
              </a:ext>
            </a:extLst>
          </p:cNvPr>
          <p:cNvPicPr>
            <a:picLocks noChangeAspect="1"/>
          </p:cNvPicPr>
          <p:nvPr/>
        </p:nvPicPr>
        <p:blipFill rotWithShape="1">
          <a:blip r:embed="rId3"/>
          <a:srcRect l="7972" t="392" r="9888" b="3189"/>
          <a:stretch/>
        </p:blipFill>
        <p:spPr>
          <a:xfrm>
            <a:off x="249378" y="704503"/>
            <a:ext cx="11009750" cy="6153497"/>
          </a:xfrm>
          <a:prstGeom prst="rect">
            <a:avLst/>
          </a:prstGeom>
        </p:spPr>
      </p:pic>
    </p:spTree>
    <p:extLst>
      <p:ext uri="{BB962C8B-B14F-4D97-AF65-F5344CB8AC3E}">
        <p14:creationId xmlns:p14="http://schemas.microsoft.com/office/powerpoint/2010/main" val="3080028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SCIENCE</a:t>
            </a:r>
          </a:p>
        </p:txBody>
      </p:sp>
      <p:sp>
        <p:nvSpPr>
          <p:cNvPr id="2" name="TextBox 1">
            <a:extLst>
              <a:ext uri="{FF2B5EF4-FFF2-40B4-BE49-F238E27FC236}">
                <a16:creationId xmlns:a16="http://schemas.microsoft.com/office/drawing/2014/main" id="{E1411605-36E4-434A-AAB2-35D81FDE2FD9}"/>
              </a:ext>
            </a:extLst>
          </p:cNvPr>
          <p:cNvSpPr txBox="1"/>
          <p:nvPr/>
        </p:nvSpPr>
        <p:spPr>
          <a:xfrm>
            <a:off x="10151821" y="1358810"/>
            <a:ext cx="1780137" cy="1077218"/>
          </a:xfrm>
          <a:prstGeom prst="rect">
            <a:avLst/>
          </a:prstGeom>
          <a:noFill/>
          <a:ln w="19050">
            <a:solidFill>
              <a:schemeClr val="tx1"/>
            </a:solidFill>
          </a:ln>
        </p:spPr>
        <p:txBody>
          <a:bodyPr wrap="square" rtlCol="0">
            <a:spAutoFit/>
          </a:bodyPr>
          <a:lstStyle/>
          <a:p>
            <a:pPr algn="ctr"/>
            <a:r>
              <a:rPr lang="en-GB" sz="1600" dirty="0"/>
              <a:t>YEAR/ GROUP: 9</a:t>
            </a:r>
          </a:p>
          <a:p>
            <a:pPr algn="ctr"/>
            <a:r>
              <a:rPr lang="en-GB" sz="1600" dirty="0"/>
              <a:t>TERM: AUTUMN 1</a:t>
            </a:r>
          </a:p>
          <a:p>
            <a:pPr algn="ctr"/>
            <a:r>
              <a:rPr lang="en-GB" sz="1600" dirty="0"/>
              <a:t>TOPIC: B2 CELL DIVISION</a:t>
            </a:r>
          </a:p>
        </p:txBody>
      </p:sp>
      <p:sp>
        <p:nvSpPr>
          <p:cNvPr id="3" name="TextBox 2">
            <a:extLst>
              <a:ext uri="{FF2B5EF4-FFF2-40B4-BE49-F238E27FC236}">
                <a16:creationId xmlns:a16="http://schemas.microsoft.com/office/drawing/2014/main" id="{1F8A5769-ACD6-427B-A407-FFEA629E7E34}"/>
              </a:ext>
            </a:extLst>
          </p:cNvPr>
          <p:cNvSpPr txBox="1"/>
          <p:nvPr/>
        </p:nvSpPr>
        <p:spPr>
          <a:xfrm>
            <a:off x="10151820" y="2519355"/>
            <a:ext cx="1780137" cy="1308050"/>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285750" indent="-285750">
              <a:buFont typeface="Arial" panose="020B0604020202020204" pitchFamily="34" charset="0"/>
              <a:buChar char="•"/>
            </a:pPr>
            <a:r>
              <a:rPr lang="en-GB" sz="1300" dirty="0"/>
              <a:t>Cell division</a:t>
            </a:r>
          </a:p>
          <a:p>
            <a:pPr marL="285750" indent="-285750">
              <a:buFont typeface="Arial" panose="020B0604020202020204" pitchFamily="34" charset="0"/>
              <a:buChar char="•"/>
            </a:pPr>
            <a:r>
              <a:rPr lang="en-GB" sz="1300" dirty="0"/>
              <a:t>Growth and differentiation</a:t>
            </a:r>
          </a:p>
          <a:p>
            <a:pPr marL="285750" indent="-285750">
              <a:buFont typeface="Arial" panose="020B0604020202020204" pitchFamily="34" charset="0"/>
              <a:buChar char="•"/>
            </a:pPr>
            <a:r>
              <a:rPr lang="en-GB" sz="1300" dirty="0"/>
              <a:t>Stem cells</a:t>
            </a:r>
          </a:p>
          <a:p>
            <a:pPr marL="285750" indent="-285750">
              <a:buFont typeface="Arial" panose="020B0604020202020204" pitchFamily="34" charset="0"/>
              <a:buChar char="•"/>
            </a:pPr>
            <a:r>
              <a:rPr lang="en-GB" sz="1300" dirty="0"/>
              <a:t>Stem cell dilemmas</a:t>
            </a:r>
          </a:p>
        </p:txBody>
      </p:sp>
      <p:pic>
        <p:nvPicPr>
          <p:cNvPr id="4" name="Picture 3">
            <a:extLst>
              <a:ext uri="{FF2B5EF4-FFF2-40B4-BE49-F238E27FC236}">
                <a16:creationId xmlns:a16="http://schemas.microsoft.com/office/drawing/2014/main" id="{4285C002-DCB9-450F-8559-D2C1AB8DB6C3}"/>
              </a:ext>
            </a:extLst>
          </p:cNvPr>
          <p:cNvPicPr>
            <a:picLocks noChangeAspect="1"/>
          </p:cNvPicPr>
          <p:nvPr/>
        </p:nvPicPr>
        <p:blipFill rotWithShape="1">
          <a:blip r:embed="rId3"/>
          <a:srcRect l="13139" t="13108" r="14869" b="2178"/>
          <a:stretch/>
        </p:blipFill>
        <p:spPr>
          <a:xfrm>
            <a:off x="64655" y="756467"/>
            <a:ext cx="9975271" cy="6082931"/>
          </a:xfrm>
          <a:prstGeom prst="rect">
            <a:avLst/>
          </a:prstGeom>
        </p:spPr>
      </p:pic>
    </p:spTree>
    <p:extLst>
      <p:ext uri="{BB962C8B-B14F-4D97-AF65-F5344CB8AC3E}">
        <p14:creationId xmlns:p14="http://schemas.microsoft.com/office/powerpoint/2010/main" val="3959787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2D2E1-CF2D-4672-B476-2B11EA649643}"/>
              </a:ext>
            </a:extLst>
          </p:cNvPr>
          <p:cNvSpPr/>
          <p:nvPr/>
        </p:nvSpPr>
        <p:spPr>
          <a:xfrm>
            <a:off x="0" y="203200"/>
            <a:ext cx="10256252" cy="461818"/>
          </a:xfrm>
          <a:prstGeom prst="rect">
            <a:avLst/>
          </a:prstGeom>
          <a:solidFill>
            <a:srgbClr val="8E3895"/>
          </a:solidFill>
          <a:ln>
            <a:solidFill>
              <a:srgbClr val="8E38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1A94E5D-4A14-4736-8279-98D5835D4AF9}"/>
              </a:ext>
            </a:extLst>
          </p:cNvPr>
          <p:cNvSpPr txBox="1"/>
          <p:nvPr/>
        </p:nvSpPr>
        <p:spPr>
          <a:xfrm>
            <a:off x="5809672" y="234054"/>
            <a:ext cx="4446580" cy="400110"/>
          </a:xfrm>
          <a:prstGeom prst="rect">
            <a:avLst/>
          </a:prstGeom>
          <a:noFill/>
        </p:spPr>
        <p:txBody>
          <a:bodyPr wrap="square" rtlCol="0">
            <a:spAutoFit/>
          </a:bodyPr>
          <a:lstStyle/>
          <a:p>
            <a:pPr algn="r"/>
            <a:r>
              <a:rPr lang="en-GB" sz="2000" dirty="0">
                <a:solidFill>
                  <a:schemeClr val="bg1"/>
                </a:solidFill>
              </a:rPr>
              <a:t>KNOWLEDGE ORGANISER</a:t>
            </a:r>
          </a:p>
        </p:txBody>
      </p:sp>
      <p:pic>
        <p:nvPicPr>
          <p:cNvPr id="9" name="Picture 8" descr="Image result for star values eden">
            <a:extLst>
              <a:ext uri="{FF2B5EF4-FFF2-40B4-BE49-F238E27FC236}">
                <a16:creationId xmlns:a16="http://schemas.microsoft.com/office/drawing/2014/main" id="{C9195D51-3DDE-4430-960B-BB3E35F4291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4084" y="210926"/>
            <a:ext cx="1793615" cy="466974"/>
          </a:xfrm>
          <a:prstGeom prst="rect">
            <a:avLst/>
          </a:prstGeom>
          <a:noFill/>
          <a:ln>
            <a:noFill/>
          </a:ln>
        </p:spPr>
      </p:pic>
      <p:sp>
        <p:nvSpPr>
          <p:cNvPr id="11" name="TextBox 10">
            <a:extLst>
              <a:ext uri="{FF2B5EF4-FFF2-40B4-BE49-F238E27FC236}">
                <a16:creationId xmlns:a16="http://schemas.microsoft.com/office/drawing/2014/main" id="{2E5A0E06-8AB3-4397-A08A-33546D055A4F}"/>
              </a:ext>
            </a:extLst>
          </p:cNvPr>
          <p:cNvSpPr txBox="1"/>
          <p:nvPr/>
        </p:nvSpPr>
        <p:spPr>
          <a:xfrm>
            <a:off x="64651" y="238633"/>
            <a:ext cx="4446580" cy="400110"/>
          </a:xfrm>
          <a:prstGeom prst="rect">
            <a:avLst/>
          </a:prstGeom>
          <a:noFill/>
        </p:spPr>
        <p:txBody>
          <a:bodyPr wrap="square" rtlCol="0">
            <a:spAutoFit/>
          </a:bodyPr>
          <a:lstStyle/>
          <a:p>
            <a:r>
              <a:rPr lang="en-GB" sz="2000" dirty="0">
                <a:solidFill>
                  <a:schemeClr val="bg1"/>
                </a:solidFill>
              </a:rPr>
              <a:t>SCIENCE</a:t>
            </a:r>
          </a:p>
        </p:txBody>
      </p:sp>
      <p:sp>
        <p:nvSpPr>
          <p:cNvPr id="2" name="TextBox 1">
            <a:extLst>
              <a:ext uri="{FF2B5EF4-FFF2-40B4-BE49-F238E27FC236}">
                <a16:creationId xmlns:a16="http://schemas.microsoft.com/office/drawing/2014/main" id="{E5571721-B966-45E1-8049-03EC438E341D}"/>
              </a:ext>
            </a:extLst>
          </p:cNvPr>
          <p:cNvSpPr txBox="1"/>
          <p:nvPr/>
        </p:nvSpPr>
        <p:spPr>
          <a:xfrm>
            <a:off x="10114876" y="899638"/>
            <a:ext cx="1817082" cy="1077218"/>
          </a:xfrm>
          <a:prstGeom prst="rect">
            <a:avLst/>
          </a:prstGeom>
          <a:noFill/>
          <a:ln w="19050">
            <a:solidFill>
              <a:schemeClr val="tx1"/>
            </a:solidFill>
          </a:ln>
        </p:spPr>
        <p:txBody>
          <a:bodyPr wrap="square" rtlCol="0">
            <a:spAutoFit/>
          </a:bodyPr>
          <a:lstStyle/>
          <a:p>
            <a:pPr algn="ctr"/>
            <a:r>
              <a:rPr lang="en-GB" sz="1600" dirty="0"/>
              <a:t>YEAR/ GROUP: 9</a:t>
            </a:r>
          </a:p>
          <a:p>
            <a:pPr algn="ctr"/>
            <a:r>
              <a:rPr lang="en-GB" sz="1600" dirty="0"/>
              <a:t>TERM: AUTUMN 1</a:t>
            </a:r>
          </a:p>
          <a:p>
            <a:pPr algn="ctr"/>
            <a:r>
              <a:rPr lang="en-GB" sz="1600" dirty="0"/>
              <a:t>TOPIC: C1 ATOMIC STRUCTURE</a:t>
            </a:r>
          </a:p>
        </p:txBody>
      </p:sp>
      <p:sp>
        <p:nvSpPr>
          <p:cNvPr id="3" name="TextBox 2">
            <a:extLst>
              <a:ext uri="{FF2B5EF4-FFF2-40B4-BE49-F238E27FC236}">
                <a16:creationId xmlns:a16="http://schemas.microsoft.com/office/drawing/2014/main" id="{5E84CCAD-540B-4A30-9EC5-CC5CE798D851}"/>
              </a:ext>
            </a:extLst>
          </p:cNvPr>
          <p:cNvSpPr txBox="1"/>
          <p:nvPr/>
        </p:nvSpPr>
        <p:spPr>
          <a:xfrm>
            <a:off x="10114876" y="2170106"/>
            <a:ext cx="1817082" cy="2108269"/>
          </a:xfrm>
          <a:prstGeom prst="rect">
            <a:avLst/>
          </a:prstGeom>
          <a:solidFill>
            <a:srgbClr val="FFFF00"/>
          </a:solidFill>
          <a:ln w="19050">
            <a:solidFill>
              <a:schemeClr val="tx1"/>
            </a:solidFill>
          </a:ln>
        </p:spPr>
        <p:txBody>
          <a:bodyPr wrap="square" rtlCol="0">
            <a:spAutoFit/>
          </a:bodyPr>
          <a:lstStyle/>
          <a:p>
            <a:pPr algn="ctr"/>
            <a:r>
              <a:rPr lang="en-GB" sz="1400" u="sng" dirty="0"/>
              <a:t>KEY FOCUSSES</a:t>
            </a:r>
          </a:p>
          <a:p>
            <a:pPr marL="285750" indent="-285750">
              <a:buFont typeface="Arial" panose="020B0604020202020204" pitchFamily="34" charset="0"/>
              <a:buChar char="•"/>
            </a:pPr>
            <a:r>
              <a:rPr lang="en-GB" sz="1300" dirty="0"/>
              <a:t>Separating mixtures</a:t>
            </a:r>
          </a:p>
          <a:p>
            <a:pPr marL="285750" indent="-285750">
              <a:buFont typeface="Arial" panose="020B0604020202020204" pitchFamily="34" charset="0"/>
              <a:buChar char="•"/>
            </a:pPr>
            <a:r>
              <a:rPr lang="en-GB" sz="1300" dirty="0"/>
              <a:t>Distillation</a:t>
            </a:r>
          </a:p>
          <a:p>
            <a:pPr marL="285750" indent="-285750">
              <a:buFont typeface="Arial" panose="020B0604020202020204" pitchFamily="34" charset="0"/>
              <a:buChar char="•"/>
            </a:pPr>
            <a:r>
              <a:rPr lang="en-GB" sz="1300" dirty="0"/>
              <a:t>Chromatography</a:t>
            </a:r>
          </a:p>
          <a:p>
            <a:pPr marL="285750" indent="-285750">
              <a:buFont typeface="Arial" panose="020B0604020202020204" pitchFamily="34" charset="0"/>
              <a:buChar char="•"/>
            </a:pPr>
            <a:r>
              <a:rPr lang="en-GB" sz="1300" dirty="0"/>
              <a:t>Structure of the atom</a:t>
            </a:r>
          </a:p>
          <a:p>
            <a:pPr marL="285750" indent="-285750">
              <a:buFont typeface="Arial" panose="020B0604020202020204" pitchFamily="34" charset="0"/>
              <a:buChar char="•"/>
            </a:pPr>
            <a:r>
              <a:rPr lang="en-GB" sz="1300" dirty="0"/>
              <a:t>Chemical equations</a:t>
            </a:r>
          </a:p>
          <a:p>
            <a:pPr marL="285750" indent="-285750">
              <a:buFont typeface="Arial" panose="020B0604020202020204" pitchFamily="34" charset="0"/>
              <a:buChar char="•"/>
            </a:pPr>
            <a:r>
              <a:rPr lang="en-GB" sz="1300" dirty="0"/>
              <a:t>History of the atom</a:t>
            </a:r>
          </a:p>
          <a:p>
            <a:pPr marL="285750" indent="-285750">
              <a:buFont typeface="Arial" panose="020B0604020202020204" pitchFamily="34" charset="0"/>
              <a:buChar char="•"/>
            </a:pPr>
            <a:r>
              <a:rPr lang="en-GB" sz="1300" dirty="0"/>
              <a:t>Ions, atoms and isotopes</a:t>
            </a:r>
          </a:p>
        </p:txBody>
      </p:sp>
      <p:pic>
        <p:nvPicPr>
          <p:cNvPr id="4" name="Picture 3">
            <a:extLst>
              <a:ext uri="{FF2B5EF4-FFF2-40B4-BE49-F238E27FC236}">
                <a16:creationId xmlns:a16="http://schemas.microsoft.com/office/drawing/2014/main" id="{5332A236-B609-4080-944A-1D11098AC70A}"/>
              </a:ext>
            </a:extLst>
          </p:cNvPr>
          <p:cNvPicPr>
            <a:picLocks noChangeAspect="1"/>
          </p:cNvPicPr>
          <p:nvPr/>
        </p:nvPicPr>
        <p:blipFill rotWithShape="1">
          <a:blip r:embed="rId3"/>
          <a:srcRect l="13420" t="13114" r="15243" b="2122"/>
          <a:stretch/>
        </p:blipFill>
        <p:spPr>
          <a:xfrm>
            <a:off x="64650" y="756467"/>
            <a:ext cx="9892150" cy="6049819"/>
          </a:xfrm>
          <a:prstGeom prst="rect">
            <a:avLst/>
          </a:prstGeom>
        </p:spPr>
      </p:pic>
    </p:spTree>
    <p:extLst>
      <p:ext uri="{BB962C8B-B14F-4D97-AF65-F5344CB8AC3E}">
        <p14:creationId xmlns:p14="http://schemas.microsoft.com/office/powerpoint/2010/main" val="3987217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5584</Words>
  <Application>Microsoft Office PowerPoint</Application>
  <PresentationFormat>Widescreen</PresentationFormat>
  <Paragraphs>561</Paragraphs>
  <Slides>19</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Arial</vt:lpstr>
      <vt:lpstr>Bernard MT Condensed</vt:lpstr>
      <vt:lpstr>Calibri</vt:lpstr>
      <vt:lpstr>Calibri Light</vt:lpstr>
      <vt:lpstr>Comic Sans MS</vt:lpstr>
      <vt:lpstr>Edwardian Script ITC</vt:lpstr>
      <vt:lpstr>Mesquite Std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Samehra Zahid</dc:creator>
  <cp:lastModifiedBy>Samehra Zahid</cp:lastModifiedBy>
  <cp:revision>34</cp:revision>
  <dcterms:created xsi:type="dcterms:W3CDTF">2020-01-27T11:43:25Z</dcterms:created>
  <dcterms:modified xsi:type="dcterms:W3CDTF">2020-09-18T14:36:23Z</dcterms:modified>
</cp:coreProperties>
</file>